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8" r:id="rId2"/>
    <p:sldId id="259" r:id="rId3"/>
    <p:sldId id="260" r:id="rId4"/>
    <p:sldId id="270" r:id="rId5"/>
    <p:sldId id="271" r:id="rId6"/>
    <p:sldId id="263" r:id="rId7"/>
    <p:sldId id="264" r:id="rId8"/>
    <p:sldId id="265" r:id="rId9"/>
    <p:sldId id="266" r:id="rId10"/>
    <p:sldId id="269"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6C76"/>
    <a:srgbClr val="74A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108C97-EA90-C5CD-73F5-5F03681A40F8}" v="2" dt="2024-02-27T09:18:33.770"/>
    <p1510:client id="{129DE187-B76A-0168-08FB-2F22480BB800}" v="504" dt="2024-02-27T12:12:54.239"/>
    <p1510:client id="{21FE6A03-64C0-BE4B-D104-7D25352E72D9}" v="1391" dt="2024-02-27T13:50:43.046"/>
    <p1510:client id="{2C4BB2F1-7FAC-3423-0F34-DA54139F12A6}" v="10" dt="2024-02-27T11:55:21.960"/>
    <p1510:client id="{3EE8BBD6-8A0F-1DCA-B254-C2735D9BDFF6}" v="49" dt="2024-02-27T06:58:19.433"/>
    <p1510:client id="{40C67586-D3B9-E61F-319D-426C8F9727EE}" v="9" dt="2024-02-27T12:30:47.309"/>
    <p1510:client id="{4EC91811-EAAB-35CA-6C3B-22C5DB79DE4E}" v="2" dt="2024-02-26T12:10:39.120"/>
    <p1510:client id="{542BEEEA-6E0C-56E0-4722-5D5DE42AB817}" v="12" dt="2024-02-28T08:44:34.226"/>
    <p1510:client id="{63D9716E-1210-693E-638F-CFA5D776C165}" v="67" dt="2024-02-27T12:55:24.973"/>
    <p1510:client id="{7D22AEB0-29A9-5E4F-BD2F-4AA02179D375}" v="185" dt="2024-02-26T11:57:48.733"/>
    <p1510:client id="{7D4A3DC2-1D76-59CD-3037-6A38AAB7D926}" v="29" dt="2024-02-27T11:56:13.129"/>
    <p1510:client id="{7F3992D2-F677-D7B3-284C-9B0579F64500}" v="506" dt="2024-02-27T12:47:23.856"/>
    <p1510:client id="{846F4CE2-1156-D228-4E3B-928330376B0E}" v="23" dt="2024-02-26T13:12:44.630"/>
    <p1510:client id="{8A750357-BDB1-0406-BEEF-8C89C61ACB8A}" v="887" dt="2024-02-26T11:40:34.444"/>
    <p1510:client id="{8B2E6C9E-A6A4-5AC2-9193-2FB42F17FC99}" v="283" dt="2024-02-27T11:53:48.523"/>
    <p1510:client id="{983D1BA0-014F-E4A0-EBE4-4AC04D97EF1C}" v="220" dt="2024-02-27T07:02:43.140"/>
    <p1510:client id="{9A09287C-A1E8-CF24-26B6-B1BEF7EEBE4A}" v="13" dt="2024-02-28T08:55:28.921"/>
    <p1510:client id="{9D2A43E9-A012-60FA-D50D-0250B02BB196}" v="63" dt="2024-02-26T09:10:13.674"/>
    <p1510:client id="{A21F2C5E-CA55-96BE-A871-8BD8ED0DF6C8}" v="47" dt="2024-02-27T12:45:37.705"/>
    <p1510:client id="{ADE09239-E32F-87FA-DCB2-AC401DB01C88}" v="84" dt="2024-02-26T13:56:47.315"/>
    <p1510:client id="{DC5BEA79-CB85-001A-2B16-8F9CE1DF0907}" v="9" dt="2024-02-26T16:00:33.180"/>
    <p1510:client id="{F73279DB-F497-701E-33C4-90DECC14B023}" v="28" dt="2024-02-26T09:36:53.306"/>
    <p1510:client id="{F9A7FCCD-7104-9FA5-D5DC-4B42D6E9AE75}" v="30" dt="2024-02-26T13:03:11.849"/>
    <p1510:client id="{FAD7B0C0-23B9-10C8-ADB4-9E21421DB2B6}" v="2" dt="2024-02-27T11:47:53.7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2/28/2024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286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2/28/2024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18269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2/28/2024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95677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2/28/2024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66877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2/28/2024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68801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2/28/2024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98850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2/28/2024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542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2/28/2024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519049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2/28/2024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088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2/28/2024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09966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2/28/2024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460430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t="-12000" b="-1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2/28/2024</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78016330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87" r:id="rId7"/>
    <p:sldLayoutId id="2147483688" r:id="rId8"/>
    <p:sldLayoutId id="2147483689" r:id="rId9"/>
    <p:sldLayoutId id="2147483690" r:id="rId10"/>
    <p:sldLayoutId id="2147483692"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6B63B-890E-7400-F0FB-21E550256360}"/>
              </a:ext>
            </a:extLst>
          </p:cNvPr>
          <p:cNvSpPr/>
          <p:nvPr/>
        </p:nvSpPr>
        <p:spPr>
          <a:xfrm>
            <a:off x="867050" y="1276932"/>
            <a:ext cx="10445908" cy="4306505"/>
          </a:xfrm>
          <a:prstGeom prst="rect">
            <a:avLst/>
          </a:prstGeom>
          <a:solidFill>
            <a:srgbClr val="426C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8D355-5F95-184C-86DE-0A8587AC4D9A}"/>
              </a:ext>
            </a:extLst>
          </p:cNvPr>
          <p:cNvSpPr>
            <a:spLocks noGrp="1"/>
          </p:cNvSpPr>
          <p:nvPr>
            <p:ph type="title"/>
          </p:nvPr>
        </p:nvSpPr>
        <p:spPr>
          <a:xfrm>
            <a:off x="1236771" y="2743879"/>
            <a:ext cx="9715831" cy="857559"/>
          </a:xfrm>
        </p:spPr>
        <p:txBody>
          <a:bodyPr/>
          <a:lstStyle/>
          <a:p>
            <a:pPr algn="ctr"/>
            <a:r>
              <a:rPr lang="en-US">
                <a:solidFill>
                  <a:srgbClr val="FFFFFF"/>
                </a:solidFill>
                <a:ea typeface="+mj-lt"/>
                <a:cs typeface="+mj-lt"/>
              </a:rPr>
              <a:t>Proposal for a human resources management information system</a:t>
            </a:r>
          </a:p>
        </p:txBody>
      </p:sp>
      <p:sp>
        <p:nvSpPr>
          <p:cNvPr id="7" name="Subtitle 2">
            <a:extLst>
              <a:ext uri="{FF2B5EF4-FFF2-40B4-BE49-F238E27FC236}">
                <a16:creationId xmlns:a16="http://schemas.microsoft.com/office/drawing/2014/main" id="{73DA4643-E8FD-FF52-3832-4D024D8FD26E}"/>
              </a:ext>
            </a:extLst>
          </p:cNvPr>
          <p:cNvSpPr txBox="1">
            <a:spLocks/>
          </p:cNvSpPr>
          <p:nvPr/>
        </p:nvSpPr>
        <p:spPr>
          <a:xfrm>
            <a:off x="2238258" y="3994657"/>
            <a:ext cx="7714388" cy="525825"/>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For Pieta's Staffing Solutions and Training</a:t>
            </a:r>
          </a:p>
        </p:txBody>
      </p:sp>
      <p:sp>
        <p:nvSpPr>
          <p:cNvPr id="9" name="Flowchart: Process 8">
            <a:extLst>
              <a:ext uri="{FF2B5EF4-FFF2-40B4-BE49-F238E27FC236}">
                <a16:creationId xmlns:a16="http://schemas.microsoft.com/office/drawing/2014/main" id="{3F203A17-5265-81C0-C9E1-10BA36969DBE}"/>
              </a:ext>
            </a:extLst>
          </p:cNvPr>
          <p:cNvSpPr/>
          <p:nvPr/>
        </p:nvSpPr>
        <p:spPr>
          <a:xfrm>
            <a:off x="5504797" y="3759744"/>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B3067EE-68DD-4004-4409-C5F1CF1CFBC9}"/>
              </a:ext>
            </a:extLst>
          </p:cNvPr>
          <p:cNvSpPr txBox="1">
            <a:spLocks/>
          </p:cNvSpPr>
          <p:nvPr/>
        </p:nvSpPr>
        <p:spPr>
          <a:xfrm>
            <a:off x="2238257" y="1552584"/>
            <a:ext cx="7714388" cy="525825"/>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CMPG213 – Group 1</a:t>
            </a:r>
          </a:p>
        </p:txBody>
      </p:sp>
    </p:spTree>
    <p:extLst>
      <p:ext uri="{BB962C8B-B14F-4D97-AF65-F5344CB8AC3E}">
        <p14:creationId xmlns:p14="http://schemas.microsoft.com/office/powerpoint/2010/main" val="724457164"/>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B8B403-12D9-749B-F0C6-66B2F9CACF94}"/>
              </a:ext>
            </a:extLst>
          </p:cNvPr>
          <p:cNvSpPr/>
          <p:nvPr/>
        </p:nvSpPr>
        <p:spPr>
          <a:xfrm>
            <a:off x="818933" y="403013"/>
            <a:ext cx="10586464" cy="6047568"/>
          </a:xfrm>
          <a:prstGeom prst="rect">
            <a:avLst/>
          </a:prstGeom>
          <a:solidFill>
            <a:srgbClr val="426C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853F9-7464-9B99-3C4D-68AD2BEE32DB}"/>
              </a:ext>
            </a:extLst>
          </p:cNvPr>
          <p:cNvSpPr>
            <a:spLocks noGrp="1"/>
          </p:cNvSpPr>
          <p:nvPr>
            <p:ph type="title"/>
          </p:nvPr>
        </p:nvSpPr>
        <p:spPr>
          <a:xfrm>
            <a:off x="1429566" y="311667"/>
            <a:ext cx="9238434" cy="857559"/>
          </a:xfrm>
        </p:spPr>
        <p:txBody>
          <a:bodyPr/>
          <a:lstStyle/>
          <a:p>
            <a:r>
              <a:rPr lang="en-US"/>
              <a:t>8. Budget</a:t>
            </a:r>
          </a:p>
        </p:txBody>
      </p:sp>
      <p:sp>
        <p:nvSpPr>
          <p:cNvPr id="3" name="Content Placeholder 2">
            <a:extLst>
              <a:ext uri="{FF2B5EF4-FFF2-40B4-BE49-F238E27FC236}">
                <a16:creationId xmlns:a16="http://schemas.microsoft.com/office/drawing/2014/main" id="{7B9688D6-72AA-6699-B3F8-2AAE955CFA88}"/>
              </a:ext>
            </a:extLst>
          </p:cNvPr>
          <p:cNvSpPr>
            <a:spLocks noGrp="1"/>
          </p:cNvSpPr>
          <p:nvPr>
            <p:ph idx="1"/>
          </p:nvPr>
        </p:nvSpPr>
        <p:spPr>
          <a:xfrm>
            <a:off x="1429566" y="1590689"/>
            <a:ext cx="4462500" cy="633842"/>
          </a:xfrm>
        </p:spPr>
        <p:txBody>
          <a:bodyPr vert="horz" lIns="91440" tIns="45720" rIns="91440" bIns="45720" rtlCol="0" anchor="t">
            <a:normAutofit/>
          </a:bodyPr>
          <a:lstStyle/>
          <a:p>
            <a:pPr marL="0" indent="0">
              <a:buNone/>
            </a:pPr>
            <a:r>
              <a:rPr lang="en-US" sz="2400" b="1"/>
              <a:t>Hours:</a:t>
            </a:r>
          </a:p>
        </p:txBody>
      </p:sp>
      <p:sp>
        <p:nvSpPr>
          <p:cNvPr id="6" name="Content Placeholder 2">
            <a:extLst>
              <a:ext uri="{FF2B5EF4-FFF2-40B4-BE49-F238E27FC236}">
                <a16:creationId xmlns:a16="http://schemas.microsoft.com/office/drawing/2014/main" id="{0894D434-A25A-3A28-FB4A-C4364E0FE8F1}"/>
              </a:ext>
            </a:extLst>
          </p:cNvPr>
          <p:cNvSpPr txBox="1">
            <a:spLocks/>
          </p:cNvSpPr>
          <p:nvPr/>
        </p:nvSpPr>
        <p:spPr>
          <a:xfrm>
            <a:off x="6043402" y="2223252"/>
            <a:ext cx="4869594" cy="3351796"/>
          </a:xfrm>
          <a:prstGeom prst="rect">
            <a:avLst/>
          </a:prstGeom>
        </p:spPr>
        <p:txBody>
          <a:bodyPr vert="horz" lIns="91440" tIns="45720" rIns="91440" bIns="45720" rtlCol="0" anchor="t">
            <a:no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r>
              <a:rPr lang="en-US" sz="1300" b="1">
                <a:ea typeface="+mn-lt"/>
                <a:cs typeface="+mn-lt"/>
              </a:rPr>
              <a:t>Senior Programmer</a:t>
            </a:r>
            <a:endParaRPr lang="en-US">
              <a:ea typeface="+mn-lt"/>
              <a:cs typeface="+mn-lt"/>
            </a:endParaRPr>
          </a:p>
          <a:p>
            <a:pPr>
              <a:lnSpc>
                <a:spcPct val="150000"/>
              </a:lnSpc>
              <a:buNone/>
            </a:pPr>
            <a:r>
              <a:rPr lang="en-US" sz="1300">
                <a:ea typeface="+mn-lt"/>
                <a:cs typeface="+mn-lt"/>
              </a:rPr>
              <a:t>  1 person working 8 hours a day for 6 months @ R950/hour</a:t>
            </a:r>
            <a:endParaRPr lang="en-US"/>
          </a:p>
          <a:p>
            <a:pPr>
              <a:lnSpc>
                <a:spcPct val="150000"/>
              </a:lnSpc>
              <a:buNone/>
            </a:pPr>
            <a:r>
              <a:rPr lang="en-US" sz="1300">
                <a:ea typeface="+mn-lt"/>
                <a:cs typeface="+mn-lt"/>
              </a:rPr>
              <a:t>  = 1 x 8 x 22.5 x 6 x 950</a:t>
            </a:r>
          </a:p>
          <a:p>
            <a:pPr>
              <a:lnSpc>
                <a:spcPct val="150000"/>
              </a:lnSpc>
              <a:buNone/>
            </a:pPr>
            <a:r>
              <a:rPr lang="en-US" sz="1300">
                <a:ea typeface="+mn-lt"/>
                <a:cs typeface="+mn-lt"/>
              </a:rPr>
              <a:t>  = R1 026 000</a:t>
            </a:r>
            <a:endParaRPr lang="en-US" sz="1300"/>
          </a:p>
          <a:p>
            <a:pPr>
              <a:lnSpc>
                <a:spcPct val="150000"/>
              </a:lnSpc>
              <a:buFont typeface="Arial" panose="020B0604020202020204" pitchFamily="34" charset="0"/>
              <a:buNone/>
            </a:pPr>
            <a:r>
              <a:rPr lang="en-US" sz="1300" b="1">
                <a:ea typeface="+mn-lt"/>
                <a:cs typeface="+mn-lt"/>
              </a:rPr>
              <a:t> Junior Programmer</a:t>
            </a:r>
            <a:endParaRPr lang="en-US" sz="1300" b="1"/>
          </a:p>
          <a:p>
            <a:pPr>
              <a:lnSpc>
                <a:spcPct val="150000"/>
              </a:lnSpc>
              <a:buNone/>
            </a:pPr>
            <a:r>
              <a:rPr lang="en-US" sz="1300">
                <a:ea typeface="+mn-lt"/>
                <a:cs typeface="+mn-lt"/>
              </a:rPr>
              <a:t>  1 person working 8 hours a day for 6 months @ R700/hour</a:t>
            </a:r>
            <a:endParaRPr lang="en-US" sz="1300"/>
          </a:p>
          <a:p>
            <a:pPr>
              <a:lnSpc>
                <a:spcPct val="150000"/>
              </a:lnSpc>
              <a:buNone/>
            </a:pPr>
            <a:r>
              <a:rPr lang="en-US" sz="1300">
                <a:ea typeface="+mn-lt"/>
                <a:cs typeface="+mn-lt"/>
              </a:rPr>
              <a:t>  = 1 x 8 x 22.5 x 6 x 700</a:t>
            </a:r>
          </a:p>
          <a:p>
            <a:pPr>
              <a:lnSpc>
                <a:spcPct val="150000"/>
              </a:lnSpc>
              <a:buNone/>
            </a:pPr>
            <a:r>
              <a:rPr lang="en-US" sz="1300">
                <a:ea typeface="+mn-lt"/>
                <a:cs typeface="+mn-lt"/>
              </a:rPr>
              <a:t>  = R756 000</a:t>
            </a:r>
            <a:endParaRPr lang="en-US" sz="1300"/>
          </a:p>
        </p:txBody>
      </p:sp>
      <p:sp>
        <p:nvSpPr>
          <p:cNvPr id="7" name="Content Placeholder 2">
            <a:extLst>
              <a:ext uri="{FF2B5EF4-FFF2-40B4-BE49-F238E27FC236}">
                <a16:creationId xmlns:a16="http://schemas.microsoft.com/office/drawing/2014/main" id="{415D3721-5FC2-B874-0D7F-CBA3CBE989B8}"/>
              </a:ext>
            </a:extLst>
          </p:cNvPr>
          <p:cNvSpPr txBox="1">
            <a:spLocks/>
          </p:cNvSpPr>
          <p:nvPr/>
        </p:nvSpPr>
        <p:spPr>
          <a:xfrm>
            <a:off x="3551859" y="5772293"/>
            <a:ext cx="4681705" cy="581649"/>
          </a:xfrm>
          <a:prstGeom prst="rect">
            <a:avLst/>
          </a:prstGeom>
        </p:spPr>
        <p:txBody>
          <a:bodyPr vert="horz" lIns="91440" tIns="45720" rIns="91440" bIns="45720" rtlCol="0" anchor="t">
            <a:normAutofit fontScale="77500" lnSpcReduction="20000"/>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a:latin typeface="Trade Gothic Next Cond"/>
                <a:ea typeface="+mn-lt"/>
                <a:cs typeface="+mn-lt"/>
              </a:rPr>
              <a:t>Total consultancy cost: R4 698 000</a:t>
            </a:r>
          </a:p>
        </p:txBody>
      </p:sp>
      <p:sp>
        <p:nvSpPr>
          <p:cNvPr id="8" name="TextBox 7">
            <a:extLst>
              <a:ext uri="{FF2B5EF4-FFF2-40B4-BE49-F238E27FC236}">
                <a16:creationId xmlns:a16="http://schemas.microsoft.com/office/drawing/2014/main" id="{914739EB-EDED-2BF9-FEC5-350EDBEEB512}"/>
              </a:ext>
            </a:extLst>
          </p:cNvPr>
          <p:cNvSpPr txBox="1"/>
          <p:nvPr/>
        </p:nvSpPr>
        <p:spPr>
          <a:xfrm>
            <a:off x="1278502" y="2227630"/>
            <a:ext cx="4681476" cy="30857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74320" indent="-274320">
              <a:lnSpc>
                <a:spcPct val="130000"/>
              </a:lnSpc>
              <a:spcBef>
                <a:spcPts val="1000"/>
              </a:spcBef>
            </a:pPr>
            <a:r>
              <a:rPr lang="en-US" sz="1300" b="1">
                <a:latin typeface="Trade Gothic Next Light"/>
                <a:cs typeface="Segoe UI"/>
              </a:rPr>
              <a:t>Project Manager</a:t>
            </a:r>
            <a:endParaRPr lang="en-US" sz="1300">
              <a:latin typeface="Trade Gothic Next Light"/>
              <a:cs typeface="Segoe UI"/>
            </a:endParaRPr>
          </a:p>
          <a:p>
            <a:pPr marL="274320" indent="-274320">
              <a:lnSpc>
                <a:spcPct val="130000"/>
              </a:lnSpc>
              <a:spcBef>
                <a:spcPts val="1000"/>
              </a:spcBef>
            </a:pPr>
            <a:r>
              <a:rPr lang="en-US" sz="1300">
                <a:latin typeface="Trade Gothic Next Light"/>
                <a:cs typeface="Segoe UI"/>
              </a:rPr>
              <a:t>  1 person working 8 hours a day for 6 months @ R1500/hour</a:t>
            </a:r>
          </a:p>
          <a:p>
            <a:pPr marL="274320" indent="-274320">
              <a:lnSpc>
                <a:spcPct val="150000"/>
              </a:lnSpc>
              <a:spcBef>
                <a:spcPts val="1000"/>
              </a:spcBef>
            </a:pPr>
            <a:r>
              <a:rPr lang="en-US" sz="1300">
                <a:latin typeface="Trade Gothic Next Light"/>
                <a:cs typeface="Segoe UI"/>
              </a:rPr>
              <a:t>  = 1 x 8 x 22.5 x 6 x 1500</a:t>
            </a:r>
          </a:p>
          <a:p>
            <a:pPr marL="274320" indent="-274320">
              <a:lnSpc>
                <a:spcPct val="130000"/>
              </a:lnSpc>
              <a:spcBef>
                <a:spcPts val="1000"/>
              </a:spcBef>
            </a:pPr>
            <a:r>
              <a:rPr lang="en-US" sz="1300">
                <a:latin typeface="Trade Gothic Next Light"/>
                <a:cs typeface="Segoe UI"/>
              </a:rPr>
              <a:t>  = R1 620 000</a:t>
            </a:r>
          </a:p>
          <a:p>
            <a:pPr marL="274320" indent="-274320">
              <a:lnSpc>
                <a:spcPct val="130000"/>
              </a:lnSpc>
              <a:spcBef>
                <a:spcPts val="1000"/>
              </a:spcBef>
            </a:pPr>
            <a:r>
              <a:rPr lang="en-US" sz="1300" b="1">
                <a:latin typeface="Trade Gothic Next Light"/>
                <a:cs typeface="Segoe UI"/>
              </a:rPr>
              <a:t>Systems Analysts</a:t>
            </a:r>
            <a:endParaRPr lang="en-US" sz="1300">
              <a:latin typeface="Trade Gothic Next Light"/>
              <a:cs typeface="Segoe UI"/>
            </a:endParaRPr>
          </a:p>
          <a:p>
            <a:pPr marL="274320" indent="-274320">
              <a:lnSpc>
                <a:spcPct val="130000"/>
              </a:lnSpc>
              <a:spcBef>
                <a:spcPts val="1000"/>
              </a:spcBef>
            </a:pPr>
            <a:r>
              <a:rPr lang="en-US" sz="1300">
                <a:latin typeface="Trade Gothic Next Light"/>
                <a:cs typeface="Segoe UI"/>
              </a:rPr>
              <a:t>  1 person working 8 hours a day for 6 months @ R1200/hour</a:t>
            </a:r>
          </a:p>
          <a:p>
            <a:pPr marL="274320" indent="-274320">
              <a:lnSpc>
                <a:spcPct val="130000"/>
              </a:lnSpc>
              <a:spcBef>
                <a:spcPts val="1000"/>
              </a:spcBef>
            </a:pPr>
            <a:r>
              <a:rPr lang="en-US" sz="1300">
                <a:latin typeface="Trade Gothic Next Light"/>
                <a:cs typeface="Segoe UI"/>
              </a:rPr>
              <a:t>  = 1 x 8 x 22.5 x 6 x 1200</a:t>
            </a:r>
          </a:p>
          <a:p>
            <a:pPr marL="274320" indent="-274320">
              <a:lnSpc>
                <a:spcPct val="130000"/>
              </a:lnSpc>
              <a:spcBef>
                <a:spcPts val="1000"/>
              </a:spcBef>
            </a:pPr>
            <a:r>
              <a:rPr lang="en-US" sz="1300">
                <a:latin typeface="Trade Gothic Next Light"/>
                <a:cs typeface="Segoe UI"/>
              </a:rPr>
              <a:t>  = R1 296 000</a:t>
            </a:r>
            <a:endParaRPr lang="en-US"/>
          </a:p>
        </p:txBody>
      </p:sp>
      <p:sp>
        <p:nvSpPr>
          <p:cNvPr id="11" name="Flowchart: Process 10">
            <a:extLst>
              <a:ext uri="{FF2B5EF4-FFF2-40B4-BE49-F238E27FC236}">
                <a16:creationId xmlns:a16="http://schemas.microsoft.com/office/drawing/2014/main" id="{3E1EF241-94A5-C276-B8FE-C1B9A9724540}"/>
              </a:ext>
            </a:extLst>
          </p:cNvPr>
          <p:cNvSpPr/>
          <p:nvPr/>
        </p:nvSpPr>
        <p:spPr>
          <a:xfrm>
            <a:off x="1527104" y="1286042"/>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29419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29A769-D1FC-C89B-A533-E36EE56046E8}"/>
              </a:ext>
            </a:extLst>
          </p:cNvPr>
          <p:cNvSpPr/>
          <p:nvPr/>
        </p:nvSpPr>
        <p:spPr>
          <a:xfrm>
            <a:off x="802484" y="403013"/>
            <a:ext cx="10586464" cy="6047568"/>
          </a:xfrm>
          <a:prstGeom prst="rect">
            <a:avLst/>
          </a:prstGeom>
          <a:solidFill>
            <a:srgbClr val="426C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853F9-7464-9B99-3C4D-68AD2BEE32DB}"/>
              </a:ext>
            </a:extLst>
          </p:cNvPr>
          <p:cNvSpPr>
            <a:spLocks noGrp="1"/>
          </p:cNvSpPr>
          <p:nvPr>
            <p:ph type="title"/>
          </p:nvPr>
        </p:nvSpPr>
        <p:spPr>
          <a:xfrm>
            <a:off x="1429566" y="311667"/>
            <a:ext cx="9238434" cy="857559"/>
          </a:xfrm>
        </p:spPr>
        <p:txBody>
          <a:bodyPr/>
          <a:lstStyle/>
          <a:p>
            <a:r>
              <a:rPr lang="en-US"/>
              <a:t>8. Budget (con.)</a:t>
            </a:r>
          </a:p>
        </p:txBody>
      </p:sp>
      <p:sp>
        <p:nvSpPr>
          <p:cNvPr id="3" name="Content Placeholder 2">
            <a:extLst>
              <a:ext uri="{FF2B5EF4-FFF2-40B4-BE49-F238E27FC236}">
                <a16:creationId xmlns:a16="http://schemas.microsoft.com/office/drawing/2014/main" id="{7B9688D6-72AA-6699-B3F8-2AAE955CFA88}"/>
              </a:ext>
            </a:extLst>
          </p:cNvPr>
          <p:cNvSpPr>
            <a:spLocks noGrp="1"/>
          </p:cNvSpPr>
          <p:nvPr>
            <p:ph idx="1"/>
          </p:nvPr>
        </p:nvSpPr>
        <p:spPr>
          <a:xfrm>
            <a:off x="1429566" y="2227428"/>
            <a:ext cx="9337212" cy="1594170"/>
          </a:xfrm>
        </p:spPr>
        <p:txBody>
          <a:bodyPr vert="horz" lIns="91440" tIns="45720" rIns="91440" bIns="45720" rtlCol="0" anchor="t">
            <a:normAutofit lnSpcReduction="10000"/>
          </a:bodyPr>
          <a:lstStyle/>
          <a:p>
            <a:pPr marL="0" indent="0">
              <a:buNone/>
            </a:pPr>
            <a:r>
              <a:rPr lang="en-US" sz="1500" b="1">
                <a:latin typeface="Trade Gothic Next Light"/>
                <a:cs typeface="Segoe UI"/>
              </a:rPr>
              <a:t> Internal cost: </a:t>
            </a:r>
            <a:endParaRPr lang="en-US" sz="2400" b="1">
              <a:latin typeface="Trade Gothic Next Light"/>
              <a:cs typeface="Segoe UI"/>
            </a:endParaRPr>
          </a:p>
          <a:p>
            <a:pPr marL="0" indent="0">
              <a:buNone/>
            </a:pPr>
            <a:r>
              <a:rPr lang="en-US" sz="1500">
                <a:latin typeface="Trade Gothic Next Light"/>
                <a:cs typeface="Segoe UI"/>
              </a:rPr>
              <a:t>  50% of 2 people working 8 hours a day for 6 months @ R250/hour</a:t>
            </a:r>
            <a:endParaRPr lang="en-US" sz="2400">
              <a:latin typeface="Trade Gothic Next Light"/>
              <a:cs typeface="Segoe UI"/>
            </a:endParaRPr>
          </a:p>
          <a:p>
            <a:pPr marL="0" indent="0">
              <a:buNone/>
            </a:pPr>
            <a:r>
              <a:rPr lang="en-US" sz="1500">
                <a:latin typeface="Trade Gothic Next Light"/>
                <a:cs typeface="Segoe UI"/>
              </a:rPr>
              <a:t>  = 50% * (2 * 8 * 22.5 * 6 * 250)</a:t>
            </a:r>
            <a:endParaRPr lang="en-US" sz="2400">
              <a:latin typeface="Trade Gothic Next Light"/>
              <a:cs typeface="Segoe UI"/>
            </a:endParaRPr>
          </a:p>
          <a:p>
            <a:pPr marL="0" indent="0">
              <a:buNone/>
            </a:pPr>
            <a:r>
              <a:rPr lang="en-US" sz="1500">
                <a:latin typeface="Trade Gothic Next Light"/>
                <a:cs typeface="Segoe UI"/>
              </a:rPr>
              <a:t>  = R270 000</a:t>
            </a:r>
            <a:endParaRPr lang="en-US" sz="1600">
              <a:latin typeface="Trade Gothic Next Light"/>
            </a:endParaRPr>
          </a:p>
        </p:txBody>
      </p:sp>
      <p:sp>
        <p:nvSpPr>
          <p:cNvPr id="5" name="Flowchart: Process 4">
            <a:extLst>
              <a:ext uri="{FF2B5EF4-FFF2-40B4-BE49-F238E27FC236}">
                <a16:creationId xmlns:a16="http://schemas.microsoft.com/office/drawing/2014/main" id="{7ECD769B-1C07-F0E0-0C6C-046119AB85B0}"/>
              </a:ext>
            </a:extLst>
          </p:cNvPr>
          <p:cNvSpPr/>
          <p:nvPr/>
        </p:nvSpPr>
        <p:spPr>
          <a:xfrm>
            <a:off x="1527104" y="1286042"/>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A0A31BF-A292-681C-A303-E78008F8D46A}"/>
              </a:ext>
            </a:extLst>
          </p:cNvPr>
          <p:cNvSpPr txBox="1"/>
          <p:nvPr/>
        </p:nvSpPr>
        <p:spPr>
          <a:xfrm>
            <a:off x="1386997" y="4002533"/>
            <a:ext cx="9321758"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baseline="0">
                <a:solidFill>
                  <a:srgbClr val="FFFFFF"/>
                </a:solidFill>
                <a:latin typeface="Trade Gothic Next Light"/>
                <a:ea typeface="Segoe UI"/>
                <a:cs typeface="Segoe UI"/>
              </a:rPr>
              <a:t>Hardware: </a:t>
            </a:r>
            <a:endParaRPr lang="en-US"/>
          </a:p>
          <a:p>
            <a:r>
              <a:rPr lang="en-US">
                <a:solidFill>
                  <a:srgbClr val="FFFFFF"/>
                </a:solidFill>
                <a:latin typeface="Trade Gothic Next Light"/>
                <a:ea typeface="Segoe UI"/>
                <a:cs typeface="Segoe UI"/>
              </a:rPr>
              <a:t> </a:t>
            </a:r>
            <a:r>
              <a:rPr lang="en-US" sz="1800" baseline="0">
                <a:solidFill>
                  <a:srgbClr val="FFFFFF"/>
                </a:solidFill>
                <a:latin typeface="Trade Gothic Next Light"/>
                <a:ea typeface="Segoe UI"/>
                <a:cs typeface="Segoe UI"/>
              </a:rPr>
              <a:t>TBD (estimated around R10 000)</a:t>
            </a:r>
            <a:r>
              <a:rPr lang="en-US" sz="1800">
                <a:solidFill>
                  <a:srgbClr val="FFFFFF"/>
                </a:solidFill>
                <a:latin typeface="Trade Gothic Next Light"/>
                <a:ea typeface="Segoe UI"/>
                <a:cs typeface="Segoe UI"/>
              </a:rPr>
              <a:t>​</a:t>
            </a:r>
            <a:endParaRPr lang="en-US"/>
          </a:p>
          <a:p>
            <a:endParaRPr lang="en-US">
              <a:solidFill>
                <a:srgbClr val="FFFFFF"/>
              </a:solidFill>
              <a:latin typeface="Trade Gothic Next Light"/>
              <a:ea typeface="Segoe UI"/>
              <a:cs typeface="Segoe UI"/>
            </a:endParaRPr>
          </a:p>
          <a:p>
            <a:r>
              <a:rPr lang="en-US" sz="2400" b="1" baseline="0">
                <a:solidFill>
                  <a:srgbClr val="FFFFFF"/>
                </a:solidFill>
                <a:latin typeface="Trade Gothic Next Light"/>
                <a:ea typeface="Segoe UI"/>
                <a:cs typeface="Segoe UI"/>
              </a:rPr>
              <a:t>Software: </a:t>
            </a:r>
            <a:endParaRPr lang="en-US">
              <a:solidFill>
                <a:srgbClr val="FFFFFF"/>
              </a:solidFill>
              <a:latin typeface="Trade Gothic Next Light"/>
              <a:ea typeface="Segoe UI"/>
              <a:cs typeface="Segoe UI"/>
            </a:endParaRPr>
          </a:p>
          <a:p>
            <a:r>
              <a:rPr lang="en-US">
                <a:solidFill>
                  <a:srgbClr val="FFFFFF"/>
                </a:solidFill>
                <a:latin typeface="Trade Gothic Next Light"/>
                <a:ea typeface="Segoe UI"/>
                <a:cs typeface="Segoe UI"/>
              </a:rPr>
              <a:t> </a:t>
            </a:r>
            <a:r>
              <a:rPr lang="en-US" baseline="0">
                <a:solidFill>
                  <a:srgbClr val="FFFFFF"/>
                </a:solidFill>
                <a:latin typeface="Trade Gothic Next Light"/>
                <a:ea typeface="Segoe UI"/>
                <a:cs typeface="Segoe UI"/>
              </a:rPr>
              <a:t>AWS hosting costs = R8 000 p/year</a:t>
            </a:r>
            <a:endParaRPr lang="en-US"/>
          </a:p>
        </p:txBody>
      </p:sp>
      <p:sp>
        <p:nvSpPr>
          <p:cNvPr id="7" name="Content Placeholder 2">
            <a:extLst>
              <a:ext uri="{FF2B5EF4-FFF2-40B4-BE49-F238E27FC236}">
                <a16:creationId xmlns:a16="http://schemas.microsoft.com/office/drawing/2014/main" id="{66B946AF-1ECD-85BD-425E-84955118E5CD}"/>
              </a:ext>
            </a:extLst>
          </p:cNvPr>
          <p:cNvSpPr txBox="1">
            <a:spLocks/>
          </p:cNvSpPr>
          <p:nvPr/>
        </p:nvSpPr>
        <p:spPr>
          <a:xfrm>
            <a:off x="8222174" y="4829520"/>
            <a:ext cx="2277727" cy="1152938"/>
          </a:xfrm>
          <a:prstGeom prst="roundRect">
            <a:avLst/>
          </a:prstGeom>
          <a:solidFill>
            <a:schemeClr val="tx1"/>
          </a:solidFill>
        </p:spPr>
        <p:txBody>
          <a:bodyPr vert="horz" lIns="91440" tIns="45720" rIns="91440" bIns="45720" rtlCol="0" anchor="t">
            <a:normAutofit fontScale="70000" lnSpcReduction="20000"/>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a:solidFill>
                  <a:schemeClr val="bg2">
                    <a:lumMod val="75000"/>
                    <a:lumOff val="25000"/>
                  </a:schemeClr>
                </a:solidFill>
                <a:latin typeface="Trade Gothic Next Cond"/>
                <a:ea typeface="+mn-lt"/>
                <a:cs typeface="+mn-lt"/>
              </a:rPr>
              <a:t>Total project cost:</a:t>
            </a:r>
            <a:endParaRPr lang="en-US">
              <a:solidFill>
                <a:schemeClr val="bg2">
                  <a:lumMod val="75000"/>
                  <a:lumOff val="25000"/>
                </a:schemeClr>
              </a:solidFill>
              <a:latin typeface="Trade Gothic Next Cond"/>
            </a:endParaRPr>
          </a:p>
          <a:p>
            <a:pPr marL="0" indent="0">
              <a:buNone/>
            </a:pPr>
            <a:r>
              <a:rPr lang="en-US" sz="3400" b="1">
                <a:solidFill>
                  <a:schemeClr val="bg2">
                    <a:lumMod val="75000"/>
                    <a:lumOff val="25000"/>
                  </a:schemeClr>
                </a:solidFill>
                <a:latin typeface="Trade Gothic Next Cond"/>
                <a:ea typeface="+mn-lt"/>
                <a:cs typeface="+mn-lt"/>
              </a:rPr>
              <a:t>  R4 986 000</a:t>
            </a:r>
            <a:endParaRPr lang="en-US" b="1">
              <a:solidFill>
                <a:schemeClr val="bg2">
                  <a:lumMod val="75000"/>
                  <a:lumOff val="25000"/>
                </a:schemeClr>
              </a:solidFill>
              <a:latin typeface="Trade Gothic Next Cond"/>
            </a:endParaRPr>
          </a:p>
        </p:txBody>
      </p:sp>
      <p:sp>
        <p:nvSpPr>
          <p:cNvPr id="9" name="Content Placeholder 2">
            <a:extLst>
              <a:ext uri="{FF2B5EF4-FFF2-40B4-BE49-F238E27FC236}">
                <a16:creationId xmlns:a16="http://schemas.microsoft.com/office/drawing/2014/main" id="{9C08CA21-E246-969F-28EA-66F88815F263}"/>
              </a:ext>
            </a:extLst>
          </p:cNvPr>
          <p:cNvSpPr txBox="1">
            <a:spLocks/>
          </p:cNvSpPr>
          <p:nvPr/>
        </p:nvSpPr>
        <p:spPr>
          <a:xfrm>
            <a:off x="1429566" y="1590689"/>
            <a:ext cx="4462500" cy="633842"/>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t>Hours:</a:t>
            </a:r>
          </a:p>
        </p:txBody>
      </p:sp>
    </p:spTree>
    <p:extLst>
      <p:ext uri="{BB962C8B-B14F-4D97-AF65-F5344CB8AC3E}">
        <p14:creationId xmlns:p14="http://schemas.microsoft.com/office/powerpoint/2010/main" val="107729202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A18381-AE3C-571F-EC6B-D505C3D2F250}"/>
              </a:ext>
            </a:extLst>
          </p:cNvPr>
          <p:cNvSpPr/>
          <p:nvPr/>
        </p:nvSpPr>
        <p:spPr>
          <a:xfrm>
            <a:off x="802484" y="403013"/>
            <a:ext cx="10586464" cy="6047568"/>
          </a:xfrm>
          <a:prstGeom prst="rect">
            <a:avLst/>
          </a:prstGeom>
          <a:solidFill>
            <a:srgbClr val="426C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itle 1">
            <a:extLst>
              <a:ext uri="{FF2B5EF4-FFF2-40B4-BE49-F238E27FC236}">
                <a16:creationId xmlns:a16="http://schemas.microsoft.com/office/drawing/2014/main" id="{836853F9-7464-9B99-3C4D-68AD2BEE32DB}"/>
              </a:ext>
            </a:extLst>
          </p:cNvPr>
          <p:cNvSpPr>
            <a:spLocks noGrp="1"/>
          </p:cNvSpPr>
          <p:nvPr/>
        </p:nvSpPr>
        <p:spPr>
          <a:xfrm>
            <a:off x="1835993" y="1186095"/>
            <a:ext cx="9238434" cy="857559"/>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a:t>9. internal resources</a:t>
            </a:r>
          </a:p>
        </p:txBody>
      </p:sp>
      <p:sp>
        <p:nvSpPr>
          <p:cNvPr id="12" name="Content Placeholder 2">
            <a:extLst>
              <a:ext uri="{FF2B5EF4-FFF2-40B4-BE49-F238E27FC236}">
                <a16:creationId xmlns:a16="http://schemas.microsoft.com/office/drawing/2014/main" id="{7B9688D6-72AA-6699-B3F8-2AAE955CFA88}"/>
              </a:ext>
            </a:extLst>
          </p:cNvPr>
          <p:cNvSpPr>
            <a:spLocks noGrp="1"/>
          </p:cNvSpPr>
          <p:nvPr/>
        </p:nvSpPr>
        <p:spPr>
          <a:xfrm>
            <a:off x="1835993" y="2426650"/>
            <a:ext cx="9238434" cy="3810000"/>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ea typeface="+mn-lt"/>
                <a:cs typeface="+mn-lt"/>
              </a:rPr>
              <a:t>The suggested internal resources for the project are:</a:t>
            </a:r>
            <a:endParaRPr lang="en-US"/>
          </a:p>
          <a:p>
            <a:pPr marL="285750" indent="-285750"/>
            <a:r>
              <a:rPr lang="en-US">
                <a:ea typeface="+mn-lt"/>
                <a:cs typeface="+mn-lt"/>
              </a:rPr>
              <a:t>System Owner: Owner of PSST, P. Hattingh </a:t>
            </a:r>
            <a:endParaRPr lang="en-US"/>
          </a:p>
          <a:p>
            <a:pPr marL="0" indent="0">
              <a:buNone/>
            </a:pPr>
            <a:endParaRPr lang="en-US">
              <a:ea typeface="+mn-lt"/>
              <a:cs typeface="+mn-lt"/>
            </a:endParaRPr>
          </a:p>
          <a:p>
            <a:pPr marL="0" indent="0">
              <a:buNone/>
            </a:pPr>
            <a:r>
              <a:rPr lang="en-US">
                <a:ea typeface="+mn-lt"/>
                <a:cs typeface="+mn-lt"/>
              </a:rPr>
              <a:t>The following system users are proposed and should be available for 50% of their time for 6 months during development for training and for regular duties thereafter:</a:t>
            </a:r>
            <a:endParaRPr lang="en-US"/>
          </a:p>
          <a:p>
            <a:pPr marL="285750" indent="-285750"/>
            <a:r>
              <a:rPr lang="en-US">
                <a:ea typeface="+mn-lt"/>
                <a:cs typeface="+mn-lt"/>
              </a:rPr>
              <a:t>Interviewer: Markus </a:t>
            </a:r>
            <a:r>
              <a:rPr lang="en-US" err="1">
                <a:ea typeface="+mn-lt"/>
                <a:cs typeface="+mn-lt"/>
              </a:rPr>
              <a:t>Stoetman</a:t>
            </a:r>
            <a:endParaRPr lang="en-US">
              <a:ea typeface="+mn-lt"/>
              <a:cs typeface="+mn-lt"/>
            </a:endParaRPr>
          </a:p>
          <a:p>
            <a:pPr marL="285750" indent="-285750"/>
            <a:r>
              <a:rPr lang="en-US">
                <a:ea typeface="+mn-lt"/>
                <a:cs typeface="+mn-lt"/>
              </a:rPr>
              <a:t>Database Manager: Jeanette Grobbelaar</a:t>
            </a:r>
            <a:endParaRPr lang="en-US"/>
          </a:p>
        </p:txBody>
      </p:sp>
      <p:sp>
        <p:nvSpPr>
          <p:cNvPr id="13" name="Flowchart: Process 12">
            <a:extLst>
              <a:ext uri="{FF2B5EF4-FFF2-40B4-BE49-F238E27FC236}">
                <a16:creationId xmlns:a16="http://schemas.microsoft.com/office/drawing/2014/main" id="{7ECD769B-1C07-F0E0-0C6C-046119AB85B0}"/>
              </a:ext>
            </a:extLst>
          </p:cNvPr>
          <p:cNvSpPr/>
          <p:nvPr/>
        </p:nvSpPr>
        <p:spPr>
          <a:xfrm>
            <a:off x="1945152" y="2192779"/>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15031420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2000" r="-2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ACE83A-FF1A-256B-3897-9E126861BE57}"/>
              </a:ext>
            </a:extLst>
          </p:cNvPr>
          <p:cNvSpPr/>
          <p:nvPr/>
        </p:nvSpPr>
        <p:spPr>
          <a:xfrm>
            <a:off x="802484" y="513302"/>
            <a:ext cx="10586464" cy="5937279"/>
          </a:xfrm>
          <a:prstGeom prst="rect">
            <a:avLst/>
          </a:prstGeom>
          <a:solidFill>
            <a:srgbClr val="426C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FCB6C-A91C-A669-FEBC-C67407626B07}"/>
              </a:ext>
            </a:extLst>
          </p:cNvPr>
          <p:cNvSpPr>
            <a:spLocks noGrp="1"/>
          </p:cNvSpPr>
          <p:nvPr>
            <p:ph type="title"/>
          </p:nvPr>
        </p:nvSpPr>
        <p:spPr>
          <a:xfrm>
            <a:off x="1585638" y="659733"/>
            <a:ext cx="9238434" cy="857559"/>
          </a:xfrm>
        </p:spPr>
        <p:txBody>
          <a:bodyPr/>
          <a:lstStyle/>
          <a:p>
            <a:r>
              <a:rPr lang="en-US"/>
              <a:t>Table of contents</a:t>
            </a:r>
          </a:p>
        </p:txBody>
      </p:sp>
      <p:sp>
        <p:nvSpPr>
          <p:cNvPr id="3" name="Content Placeholder 2">
            <a:extLst>
              <a:ext uri="{FF2B5EF4-FFF2-40B4-BE49-F238E27FC236}">
                <a16:creationId xmlns:a16="http://schemas.microsoft.com/office/drawing/2014/main" id="{6DBEE0A6-ED03-E72A-2C8B-E42AC3467E88}"/>
              </a:ext>
            </a:extLst>
          </p:cNvPr>
          <p:cNvSpPr>
            <a:spLocks noGrp="1"/>
          </p:cNvSpPr>
          <p:nvPr>
            <p:ph idx="1"/>
          </p:nvPr>
        </p:nvSpPr>
        <p:spPr>
          <a:xfrm>
            <a:off x="1585638" y="2185011"/>
            <a:ext cx="9238434" cy="3810000"/>
          </a:xfrm>
        </p:spPr>
        <p:txBody>
          <a:bodyPr vert="horz" lIns="91440" tIns="45720" rIns="91440" bIns="45720" rtlCol="0" anchor="t">
            <a:normAutofit lnSpcReduction="10000"/>
          </a:bodyPr>
          <a:lstStyle/>
          <a:p>
            <a:pPr marL="342900" indent="-342900">
              <a:lnSpc>
                <a:spcPct val="120000"/>
              </a:lnSpc>
              <a:buAutoNum type="arabicPeriod"/>
            </a:pPr>
            <a:r>
              <a:rPr lang="en-US">
                <a:latin typeface="Trade Gothic Next Cond"/>
                <a:cs typeface="Arial"/>
              </a:rPr>
              <a:t>Background</a:t>
            </a:r>
            <a:endParaRPr lang="en-US">
              <a:solidFill>
                <a:srgbClr val="000000"/>
              </a:solidFill>
              <a:latin typeface="Trade Gothic Next Cond"/>
              <a:cs typeface="Arial"/>
            </a:endParaRPr>
          </a:p>
          <a:p>
            <a:pPr marL="342900" indent="-342900">
              <a:lnSpc>
                <a:spcPct val="120000"/>
              </a:lnSpc>
              <a:buAutoNum type="arabicPeriod"/>
            </a:pPr>
            <a:r>
              <a:rPr lang="en-US">
                <a:latin typeface="Trade Gothic Next Cond"/>
                <a:cs typeface="Arial"/>
              </a:rPr>
              <a:t>Problem Statement</a:t>
            </a:r>
            <a:endParaRPr lang="en-US">
              <a:solidFill>
                <a:srgbClr val="000000"/>
              </a:solidFill>
              <a:latin typeface="Trade Gothic Next Cond"/>
              <a:cs typeface="Arial"/>
            </a:endParaRPr>
          </a:p>
          <a:p>
            <a:pPr marL="342900" indent="-342900">
              <a:lnSpc>
                <a:spcPct val="120000"/>
              </a:lnSpc>
              <a:buAutoNum type="arabicPeriod"/>
            </a:pPr>
            <a:r>
              <a:rPr lang="en-US">
                <a:latin typeface="Trade Gothic Next Cond"/>
                <a:cs typeface="Arial"/>
              </a:rPr>
              <a:t>Constraints</a:t>
            </a:r>
            <a:endParaRPr lang="en-US">
              <a:solidFill>
                <a:srgbClr val="000000"/>
              </a:solidFill>
              <a:latin typeface="Trade Gothic Next Cond"/>
              <a:cs typeface="Arial"/>
            </a:endParaRPr>
          </a:p>
          <a:p>
            <a:pPr marL="342900" indent="-342900">
              <a:lnSpc>
                <a:spcPct val="120000"/>
              </a:lnSpc>
              <a:buAutoNum type="arabicPeriod"/>
            </a:pPr>
            <a:r>
              <a:rPr lang="en-US">
                <a:latin typeface="Trade Gothic Next Cond"/>
                <a:cs typeface="Arial"/>
              </a:rPr>
              <a:t>Scope Definition</a:t>
            </a:r>
            <a:endParaRPr lang="en-US">
              <a:solidFill>
                <a:srgbClr val="000000"/>
              </a:solidFill>
              <a:latin typeface="Trade Gothic Next Cond"/>
              <a:cs typeface="Arial"/>
            </a:endParaRPr>
          </a:p>
          <a:p>
            <a:pPr marL="342900" indent="-342900">
              <a:lnSpc>
                <a:spcPct val="120000"/>
              </a:lnSpc>
              <a:buAutoNum type="arabicPeriod"/>
            </a:pPr>
            <a:r>
              <a:rPr lang="en-US">
                <a:latin typeface="Trade Gothic Next Cond"/>
                <a:cs typeface="Arial"/>
              </a:rPr>
              <a:t>Project Goals</a:t>
            </a:r>
            <a:endParaRPr lang="en-US">
              <a:solidFill>
                <a:srgbClr val="000000"/>
              </a:solidFill>
              <a:latin typeface="Trade Gothic Next Cond"/>
              <a:cs typeface="Arial"/>
            </a:endParaRPr>
          </a:p>
          <a:p>
            <a:pPr marL="342900" indent="-342900">
              <a:lnSpc>
                <a:spcPct val="120000"/>
              </a:lnSpc>
              <a:buAutoNum type="arabicPeriod"/>
            </a:pPr>
            <a:r>
              <a:rPr lang="en-US">
                <a:latin typeface="Trade Gothic Next Cond"/>
                <a:cs typeface="Arial"/>
              </a:rPr>
              <a:t>Opportunities to Improve</a:t>
            </a:r>
            <a:endParaRPr lang="en-US">
              <a:solidFill>
                <a:srgbClr val="000000"/>
              </a:solidFill>
              <a:latin typeface="Trade Gothic Next Cond"/>
              <a:cs typeface="Arial"/>
            </a:endParaRPr>
          </a:p>
          <a:p>
            <a:pPr marL="342900" indent="-342900">
              <a:lnSpc>
                <a:spcPct val="120000"/>
              </a:lnSpc>
              <a:buAutoNum type="arabicPeriod"/>
            </a:pPr>
            <a:r>
              <a:rPr lang="en-US">
                <a:latin typeface="Trade Gothic Next Cond"/>
                <a:cs typeface="Arial"/>
              </a:rPr>
              <a:t>Project Schedule</a:t>
            </a:r>
            <a:endParaRPr lang="en-US">
              <a:solidFill>
                <a:srgbClr val="000000"/>
              </a:solidFill>
              <a:latin typeface="Trade Gothic Next Cond"/>
              <a:cs typeface="Arial"/>
            </a:endParaRPr>
          </a:p>
          <a:p>
            <a:pPr marL="342900" indent="-342900">
              <a:lnSpc>
                <a:spcPct val="120000"/>
              </a:lnSpc>
              <a:buAutoNum type="arabicPeriod"/>
            </a:pPr>
            <a:r>
              <a:rPr lang="en-US">
                <a:latin typeface="Trade Gothic Next Cond"/>
                <a:cs typeface="Arial"/>
              </a:rPr>
              <a:t>Budget</a:t>
            </a:r>
            <a:endParaRPr lang="en-US">
              <a:solidFill>
                <a:srgbClr val="000000"/>
              </a:solidFill>
              <a:latin typeface="Trade Gothic Next Cond"/>
              <a:cs typeface="Arial"/>
            </a:endParaRPr>
          </a:p>
          <a:p>
            <a:pPr marL="342900" indent="-342900">
              <a:lnSpc>
                <a:spcPct val="120000"/>
              </a:lnSpc>
              <a:buAutoNum type="arabicPeriod"/>
            </a:pPr>
            <a:r>
              <a:rPr lang="en-US">
                <a:latin typeface="Trade Gothic Next Cond"/>
                <a:cs typeface="Arial"/>
              </a:rPr>
              <a:t>Internal Resources</a:t>
            </a:r>
          </a:p>
        </p:txBody>
      </p:sp>
      <p:sp>
        <p:nvSpPr>
          <p:cNvPr id="5" name="Flowchart: Process 4">
            <a:extLst>
              <a:ext uri="{FF2B5EF4-FFF2-40B4-BE49-F238E27FC236}">
                <a16:creationId xmlns:a16="http://schemas.microsoft.com/office/drawing/2014/main" id="{FDDC86FF-17D5-D82A-79B8-51A9E2B08712}"/>
              </a:ext>
            </a:extLst>
          </p:cNvPr>
          <p:cNvSpPr/>
          <p:nvPr/>
        </p:nvSpPr>
        <p:spPr>
          <a:xfrm>
            <a:off x="1687308" y="1808357"/>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90438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16ABBC-9FD0-579C-9C15-75D62780E14A}"/>
              </a:ext>
            </a:extLst>
          </p:cNvPr>
          <p:cNvSpPr/>
          <p:nvPr/>
        </p:nvSpPr>
        <p:spPr>
          <a:xfrm>
            <a:off x="802484" y="362908"/>
            <a:ext cx="10586464" cy="6047568"/>
          </a:xfrm>
          <a:prstGeom prst="rect">
            <a:avLst/>
          </a:prstGeom>
          <a:solidFill>
            <a:srgbClr val="426C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853F9-7464-9B99-3C4D-68AD2BEE32DB}"/>
              </a:ext>
            </a:extLst>
          </p:cNvPr>
          <p:cNvSpPr>
            <a:spLocks noGrp="1"/>
          </p:cNvSpPr>
          <p:nvPr>
            <p:ph type="title"/>
          </p:nvPr>
        </p:nvSpPr>
        <p:spPr>
          <a:xfrm>
            <a:off x="1579033" y="1015134"/>
            <a:ext cx="3793067" cy="960784"/>
          </a:xfrm>
        </p:spPr>
        <p:txBody>
          <a:bodyPr anchor="ctr">
            <a:normAutofit/>
          </a:bodyPr>
          <a:lstStyle/>
          <a:p>
            <a:pPr algn="ctr"/>
            <a:r>
              <a:rPr lang="en-US">
                <a:solidFill>
                  <a:srgbClr val="FFFFFF"/>
                </a:solidFill>
              </a:rPr>
              <a:t>1. Background</a:t>
            </a:r>
          </a:p>
        </p:txBody>
      </p:sp>
      <p:sp>
        <p:nvSpPr>
          <p:cNvPr id="3" name="Content Placeholder 2">
            <a:extLst>
              <a:ext uri="{FF2B5EF4-FFF2-40B4-BE49-F238E27FC236}">
                <a16:creationId xmlns:a16="http://schemas.microsoft.com/office/drawing/2014/main" id="{7B9688D6-72AA-6699-B3F8-2AAE955CFA88}"/>
              </a:ext>
            </a:extLst>
          </p:cNvPr>
          <p:cNvSpPr>
            <a:spLocks noGrp="1"/>
          </p:cNvSpPr>
          <p:nvPr>
            <p:ph idx="1"/>
          </p:nvPr>
        </p:nvSpPr>
        <p:spPr>
          <a:xfrm>
            <a:off x="1777458" y="2482976"/>
            <a:ext cx="8637099" cy="2751667"/>
          </a:xfrm>
        </p:spPr>
        <p:txBody>
          <a:bodyPr vert="horz" lIns="91440" tIns="45720" rIns="91440" bIns="45720" rtlCol="0" anchor="ctr">
            <a:normAutofit/>
          </a:bodyPr>
          <a:lstStyle/>
          <a:p>
            <a:pPr marL="0" indent="0">
              <a:buNone/>
            </a:pPr>
            <a:r>
              <a:rPr lang="en-US">
                <a:ea typeface="+mn-lt"/>
                <a:cs typeface="+mn-lt"/>
              </a:rPr>
              <a:t>Pieta’s Staffing Solutions and Training (PSST) is a human resources company in South Africa with the functions of recruitment, staffing, training, and other human resources functions. Jobs are created by clients of PSST and staff who were onboarded previously by PSST are outsourced to complete their specialized tasks in those roles. After staff are placed, their leave, pay, and time worked are recorded. PSST mostly obtains government projects and, as such, does not quote but only invoices their clients.</a:t>
            </a:r>
            <a:endParaRPr lang="en-US"/>
          </a:p>
        </p:txBody>
      </p:sp>
      <p:sp>
        <p:nvSpPr>
          <p:cNvPr id="5" name="Flowchart: Process 4">
            <a:extLst>
              <a:ext uri="{FF2B5EF4-FFF2-40B4-BE49-F238E27FC236}">
                <a16:creationId xmlns:a16="http://schemas.microsoft.com/office/drawing/2014/main" id="{7ECD769B-1C07-F0E0-0C6C-046119AB85B0}"/>
              </a:ext>
            </a:extLst>
          </p:cNvPr>
          <p:cNvSpPr/>
          <p:nvPr/>
        </p:nvSpPr>
        <p:spPr>
          <a:xfrm>
            <a:off x="1872379" y="2201410"/>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57774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3D232-FF0D-A5CD-BC1B-E4FC4DD26307}"/>
              </a:ext>
            </a:extLst>
          </p:cNvPr>
          <p:cNvSpPr/>
          <p:nvPr/>
        </p:nvSpPr>
        <p:spPr>
          <a:xfrm>
            <a:off x="802484" y="403013"/>
            <a:ext cx="10586464" cy="6047568"/>
          </a:xfrm>
          <a:prstGeom prst="rect">
            <a:avLst/>
          </a:prstGeom>
          <a:solidFill>
            <a:srgbClr val="426C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DBA0D8A-9F33-1D2C-4660-CB8ACE0A829E}"/>
              </a:ext>
            </a:extLst>
          </p:cNvPr>
          <p:cNvSpPr txBox="1">
            <a:spLocks/>
          </p:cNvSpPr>
          <p:nvPr/>
        </p:nvSpPr>
        <p:spPr>
          <a:xfrm>
            <a:off x="1480384" y="989967"/>
            <a:ext cx="9238434" cy="811546"/>
          </a:xfrm>
          <a:prstGeom prst="rect">
            <a:avLst/>
          </a:prstGeom>
        </p:spPr>
        <p:txBody>
          <a:bodyPr vert="horz" lIns="91440" tIns="45720" rIns="91440" bIns="45720" rtlCol="0" anchor="t">
            <a:norm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a:solidFill>
                  <a:srgbClr val="FFFFFF"/>
                </a:solidFill>
              </a:rPr>
              <a:t>2. Problem statement</a:t>
            </a:r>
          </a:p>
        </p:txBody>
      </p:sp>
      <p:sp>
        <p:nvSpPr>
          <p:cNvPr id="9" name="Content Placeholder 2">
            <a:extLst>
              <a:ext uri="{FF2B5EF4-FFF2-40B4-BE49-F238E27FC236}">
                <a16:creationId xmlns:a16="http://schemas.microsoft.com/office/drawing/2014/main" id="{2799A80A-EFB6-FDB6-F0E8-4A6FC65B9C08}"/>
              </a:ext>
            </a:extLst>
          </p:cNvPr>
          <p:cNvSpPr txBox="1">
            <a:spLocks/>
          </p:cNvSpPr>
          <p:nvPr/>
        </p:nvSpPr>
        <p:spPr>
          <a:xfrm>
            <a:off x="1556876" y="2182165"/>
            <a:ext cx="8178521" cy="3670847"/>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lphaUcPeriod"/>
            </a:pPr>
            <a:r>
              <a:rPr lang="en-US">
                <a:solidFill>
                  <a:srgbClr val="FFFFFF"/>
                </a:solidFill>
              </a:rPr>
              <a:t>There is no current formal system for staff management, which causes:</a:t>
            </a:r>
            <a:endParaRPr lang="en-US"/>
          </a:p>
          <a:p>
            <a:pPr marL="525780" lvl="2">
              <a:buFont typeface="Wingdings"/>
              <a:buChar char="§"/>
            </a:pPr>
            <a:r>
              <a:rPr lang="en-US">
                <a:solidFill>
                  <a:srgbClr val="FFFFFF"/>
                </a:solidFill>
              </a:rPr>
              <a:t>Double booking of resources.</a:t>
            </a:r>
          </a:p>
          <a:p>
            <a:pPr marL="525780" lvl="2">
              <a:buFont typeface="Wingdings"/>
              <a:buChar char="§"/>
            </a:pPr>
            <a:r>
              <a:rPr lang="en-US">
                <a:solidFill>
                  <a:srgbClr val="FFFFFF"/>
                </a:solidFill>
              </a:rPr>
              <a:t>Missing resources (staff are available but their profiles have been lost).</a:t>
            </a:r>
          </a:p>
          <a:p>
            <a:pPr marL="525780" lvl="2">
              <a:buFont typeface="Wingdings"/>
              <a:buChar char="§"/>
            </a:pPr>
            <a:r>
              <a:rPr lang="en-US">
                <a:solidFill>
                  <a:srgbClr val="FFFFFF"/>
                </a:solidFill>
              </a:rPr>
              <a:t>Incorrect time controls.</a:t>
            </a:r>
          </a:p>
          <a:p>
            <a:pPr marL="525780" lvl="2">
              <a:buFont typeface="Wingdings"/>
              <a:buChar char="§"/>
            </a:pPr>
            <a:r>
              <a:rPr lang="en-US">
                <a:solidFill>
                  <a:srgbClr val="FFFFFF"/>
                </a:solidFill>
              </a:rPr>
              <a:t>Staff remuneration and leave incorrect.</a:t>
            </a:r>
          </a:p>
          <a:p>
            <a:pPr marL="0" lvl="1"/>
            <a:r>
              <a:rPr lang="en-US" b="0">
                <a:solidFill>
                  <a:srgbClr val="FFFFFF"/>
                </a:solidFill>
              </a:rPr>
              <a:t>B.</a:t>
            </a:r>
            <a:r>
              <a:rPr lang="en-US" sz="1800" b="0">
                <a:solidFill>
                  <a:srgbClr val="FFFFFF"/>
                </a:solidFill>
              </a:rPr>
              <a:t> The current invoicing system is a manual process, resulting in:</a:t>
            </a:r>
          </a:p>
          <a:p>
            <a:pPr marL="525780" lvl="2">
              <a:buFont typeface="Wingdings"/>
              <a:buChar char="§"/>
            </a:pPr>
            <a:r>
              <a:rPr lang="en-US">
                <a:solidFill>
                  <a:srgbClr val="FFFFFF"/>
                </a:solidFill>
              </a:rPr>
              <a:t>Writing errors.</a:t>
            </a:r>
          </a:p>
          <a:p>
            <a:pPr marL="525780" lvl="2">
              <a:buFont typeface="Wingdings"/>
              <a:buChar char="§"/>
            </a:pPr>
            <a:r>
              <a:rPr lang="en-US">
                <a:solidFill>
                  <a:srgbClr val="FFFFFF"/>
                </a:solidFill>
              </a:rPr>
              <a:t>Mishaps in invoicing.</a:t>
            </a:r>
          </a:p>
          <a:p>
            <a:pPr marL="525780" lvl="2">
              <a:buFont typeface="Wingdings"/>
              <a:buChar char="§"/>
            </a:pPr>
            <a:r>
              <a:rPr lang="en-US">
                <a:solidFill>
                  <a:srgbClr val="FFFFFF"/>
                </a:solidFill>
              </a:rPr>
              <a:t>Manual VAT calculation.</a:t>
            </a:r>
          </a:p>
          <a:p>
            <a:pPr marL="342900" lvl="1" indent="-342900">
              <a:buFontTx/>
              <a:buAutoNum type="arabicPeriod"/>
            </a:pPr>
            <a:endParaRPr lang="en-US" b="0">
              <a:solidFill>
                <a:srgbClr val="FFFFFF"/>
              </a:solidFill>
            </a:endParaRPr>
          </a:p>
          <a:p>
            <a:pPr>
              <a:buFont typeface="Arial" panose="020B0604020202020204" pitchFamily="34" charset="0"/>
              <a:buAutoNum type="alphaUcPeriod"/>
            </a:pPr>
            <a:endParaRPr lang="en-US">
              <a:solidFill>
                <a:srgbClr val="FFFFFF"/>
              </a:solidFill>
            </a:endParaRPr>
          </a:p>
        </p:txBody>
      </p:sp>
      <p:sp>
        <p:nvSpPr>
          <p:cNvPr id="11" name="Flowchart: Process 10">
            <a:extLst>
              <a:ext uri="{FF2B5EF4-FFF2-40B4-BE49-F238E27FC236}">
                <a16:creationId xmlns:a16="http://schemas.microsoft.com/office/drawing/2014/main" id="{41DA5C45-0CE7-6D50-DA45-A43715CC59A7}"/>
              </a:ext>
            </a:extLst>
          </p:cNvPr>
          <p:cNvSpPr/>
          <p:nvPr/>
        </p:nvSpPr>
        <p:spPr>
          <a:xfrm>
            <a:off x="1559602" y="1801608"/>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72306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46D37C-FF70-3C07-37C5-110EB34FC15D}"/>
              </a:ext>
            </a:extLst>
          </p:cNvPr>
          <p:cNvSpPr/>
          <p:nvPr/>
        </p:nvSpPr>
        <p:spPr>
          <a:xfrm>
            <a:off x="802484" y="403013"/>
            <a:ext cx="10586464" cy="6047568"/>
          </a:xfrm>
          <a:prstGeom prst="rect">
            <a:avLst/>
          </a:prstGeom>
          <a:solidFill>
            <a:srgbClr val="426C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 name="Title 1">
            <a:extLst>
              <a:ext uri="{FF2B5EF4-FFF2-40B4-BE49-F238E27FC236}">
                <a16:creationId xmlns:a16="http://schemas.microsoft.com/office/drawing/2014/main" id="{836853F9-7464-9B99-3C4D-68AD2BEE32DB}"/>
              </a:ext>
            </a:extLst>
          </p:cNvPr>
          <p:cNvSpPr>
            <a:spLocks noGrp="1"/>
          </p:cNvSpPr>
          <p:nvPr>
            <p:ph type="title"/>
          </p:nvPr>
        </p:nvSpPr>
        <p:spPr>
          <a:xfrm>
            <a:off x="1429566" y="402794"/>
            <a:ext cx="9238434" cy="857559"/>
          </a:xfrm>
        </p:spPr>
        <p:txBody>
          <a:bodyPr/>
          <a:lstStyle/>
          <a:p>
            <a:r>
              <a:rPr lang="en-US"/>
              <a:t>3. constraints</a:t>
            </a:r>
          </a:p>
        </p:txBody>
      </p:sp>
      <p:sp>
        <p:nvSpPr>
          <p:cNvPr id="3" name="Content Placeholder 2">
            <a:extLst>
              <a:ext uri="{FF2B5EF4-FFF2-40B4-BE49-F238E27FC236}">
                <a16:creationId xmlns:a16="http://schemas.microsoft.com/office/drawing/2014/main" id="{7B9688D6-72AA-6699-B3F8-2AAE955CFA88}"/>
              </a:ext>
            </a:extLst>
          </p:cNvPr>
          <p:cNvSpPr>
            <a:spLocks noGrp="1"/>
          </p:cNvSpPr>
          <p:nvPr>
            <p:ph idx="1"/>
          </p:nvPr>
        </p:nvSpPr>
        <p:spPr>
          <a:xfrm>
            <a:off x="1365301" y="1670892"/>
            <a:ext cx="9238434" cy="3810000"/>
          </a:xfrm>
        </p:spPr>
        <p:txBody>
          <a:bodyPr vert="horz" lIns="91440" tIns="45720" rIns="91440" bIns="45720" rtlCol="0" anchor="t">
            <a:noAutofit/>
          </a:bodyPr>
          <a:lstStyle/>
          <a:p>
            <a:pPr marL="0" indent="0">
              <a:buNone/>
            </a:pPr>
            <a:r>
              <a:rPr lang="en-US" sz="1600" u="sng"/>
              <a:t>Budget:</a:t>
            </a:r>
          </a:p>
          <a:p>
            <a:r>
              <a:rPr lang="en-US" sz="1600">
                <a:ea typeface="+mn-lt"/>
                <a:cs typeface="+mn-lt"/>
              </a:rPr>
              <a:t>PSST only allocated R5 million for the development of this project. As such, some new hardware can be purchased if necessary. However, all software will have to be developed in-house since PSST does not want to pay continuous license fees to third-parties.</a:t>
            </a:r>
          </a:p>
          <a:p>
            <a:pPr marL="0" indent="0">
              <a:buNone/>
            </a:pPr>
            <a:r>
              <a:rPr lang="en-US" sz="1600" u="sng"/>
              <a:t>Technology:</a:t>
            </a:r>
          </a:p>
          <a:p>
            <a:r>
              <a:rPr lang="en-US" sz="1600">
                <a:ea typeface="+mn-lt"/>
                <a:cs typeface="+mn-lt"/>
              </a:rPr>
              <a:t>Due to in-house software being written in Visual Studio, the program(s) will be limited to Windows systems with the ability to handle all the data and processing required.</a:t>
            </a:r>
          </a:p>
          <a:p>
            <a:pPr marL="0" indent="0">
              <a:buNone/>
            </a:pPr>
            <a:r>
              <a:rPr lang="en-US" sz="1600" u="sng">
                <a:ea typeface="+mn-lt"/>
                <a:cs typeface="+mn-lt"/>
              </a:rPr>
              <a:t>Time:</a:t>
            </a:r>
          </a:p>
          <a:p>
            <a:pPr marL="285750" indent="-285750"/>
            <a:r>
              <a:rPr lang="en-US" sz="1600">
                <a:ea typeface="+mn-lt"/>
                <a:cs typeface="+mn-lt"/>
              </a:rPr>
              <a:t>The system must be implemented by November 2023 in preparation for New Year placements.</a:t>
            </a:r>
            <a:endParaRPr lang="en-US" sz="1600" u="sng">
              <a:ea typeface="+mn-lt"/>
              <a:cs typeface="+mn-lt"/>
            </a:endParaRPr>
          </a:p>
          <a:p>
            <a:pPr>
              <a:buNone/>
            </a:pPr>
            <a:r>
              <a:rPr lang="en-US" sz="1600" u="sng">
                <a:ea typeface="+mn-lt"/>
                <a:cs typeface="+mn-lt"/>
              </a:rPr>
              <a:t>User Interface:</a:t>
            </a:r>
            <a:endParaRPr lang="en-US" sz="1600" u="sng"/>
          </a:p>
          <a:p>
            <a:pPr marL="285750" indent="-285750"/>
            <a:r>
              <a:rPr lang="en-US" sz="1600">
                <a:ea typeface="+mn-lt"/>
                <a:cs typeface="+mn-lt"/>
              </a:rPr>
              <a:t>System users are not technically inclined, and therefore the software must be easy to use.</a:t>
            </a:r>
          </a:p>
          <a:p>
            <a:pPr marL="0" indent="0">
              <a:buNone/>
            </a:pPr>
            <a:endParaRPr lang="en-US" sz="1600"/>
          </a:p>
          <a:p>
            <a:pPr marL="0" indent="0">
              <a:buNone/>
            </a:pPr>
            <a:endParaRPr lang="en-US" sz="1600"/>
          </a:p>
          <a:p>
            <a:endParaRPr lang="en-US" sz="1600"/>
          </a:p>
        </p:txBody>
      </p:sp>
      <p:sp>
        <p:nvSpPr>
          <p:cNvPr id="5" name="Flowchart: Process 4">
            <a:extLst>
              <a:ext uri="{FF2B5EF4-FFF2-40B4-BE49-F238E27FC236}">
                <a16:creationId xmlns:a16="http://schemas.microsoft.com/office/drawing/2014/main" id="{7ECD769B-1C07-F0E0-0C6C-046119AB85B0}"/>
              </a:ext>
            </a:extLst>
          </p:cNvPr>
          <p:cNvSpPr/>
          <p:nvPr/>
        </p:nvSpPr>
        <p:spPr>
          <a:xfrm>
            <a:off x="1502002" y="1409478"/>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52696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8D6DC1-A472-FF6B-E877-F379DA37FBC8}"/>
              </a:ext>
            </a:extLst>
          </p:cNvPr>
          <p:cNvSpPr/>
          <p:nvPr/>
        </p:nvSpPr>
        <p:spPr>
          <a:xfrm>
            <a:off x="802484" y="403013"/>
            <a:ext cx="10586464" cy="6047568"/>
          </a:xfrm>
          <a:prstGeom prst="rect">
            <a:avLst/>
          </a:prstGeom>
          <a:solidFill>
            <a:srgbClr val="426C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853F9-7464-9B99-3C4D-68AD2BEE32DB}"/>
              </a:ext>
            </a:extLst>
          </p:cNvPr>
          <p:cNvSpPr>
            <a:spLocks noGrp="1"/>
          </p:cNvSpPr>
          <p:nvPr>
            <p:ph type="title"/>
          </p:nvPr>
        </p:nvSpPr>
        <p:spPr>
          <a:xfrm>
            <a:off x="1750409" y="514050"/>
            <a:ext cx="9238434" cy="857559"/>
          </a:xfrm>
        </p:spPr>
        <p:txBody>
          <a:bodyPr/>
          <a:lstStyle/>
          <a:p>
            <a:r>
              <a:rPr lang="en-US"/>
              <a:t>4. scope definition</a:t>
            </a:r>
          </a:p>
        </p:txBody>
      </p:sp>
      <p:sp>
        <p:nvSpPr>
          <p:cNvPr id="3" name="Content Placeholder 2">
            <a:extLst>
              <a:ext uri="{FF2B5EF4-FFF2-40B4-BE49-F238E27FC236}">
                <a16:creationId xmlns:a16="http://schemas.microsoft.com/office/drawing/2014/main" id="{7B9688D6-72AA-6699-B3F8-2AAE955CFA88}"/>
              </a:ext>
            </a:extLst>
          </p:cNvPr>
          <p:cNvSpPr>
            <a:spLocks noGrp="1"/>
          </p:cNvSpPr>
          <p:nvPr>
            <p:ph idx="1"/>
          </p:nvPr>
        </p:nvSpPr>
        <p:spPr>
          <a:xfrm>
            <a:off x="1750409" y="1774658"/>
            <a:ext cx="9238434" cy="4421605"/>
          </a:xfrm>
        </p:spPr>
        <p:txBody>
          <a:bodyPr vert="horz" lIns="91440" tIns="45720" rIns="91440" bIns="45720" rtlCol="0" anchor="t">
            <a:noAutofit/>
          </a:bodyPr>
          <a:lstStyle/>
          <a:p>
            <a:pPr marL="0" indent="0">
              <a:buNone/>
            </a:pPr>
            <a:r>
              <a:rPr lang="en-US" sz="1600"/>
              <a:t>The system must include functionality for the following:</a:t>
            </a:r>
          </a:p>
          <a:p>
            <a:pPr>
              <a:buFont typeface="Calibri" panose="020B0604020202020204" pitchFamily="34" charset="0"/>
              <a:buChar char="-"/>
            </a:pPr>
            <a:r>
              <a:rPr lang="en-US" sz="1600"/>
              <a:t>Maintenance of jobs/positions.</a:t>
            </a:r>
          </a:p>
          <a:p>
            <a:pPr>
              <a:buFont typeface="Calibri" panose="020B0604020202020204" pitchFamily="34" charset="0"/>
              <a:buChar char="-"/>
            </a:pPr>
            <a:r>
              <a:rPr lang="en-US" sz="1600"/>
              <a:t>Maintenance of staff resources (current placement, availability, etc.).</a:t>
            </a:r>
          </a:p>
          <a:p>
            <a:pPr>
              <a:buFont typeface="Calibri" panose="020B0604020202020204" pitchFamily="34" charset="0"/>
              <a:buChar char="-"/>
            </a:pPr>
            <a:r>
              <a:rPr lang="en-US" sz="1600">
                <a:ea typeface="+mn-lt"/>
                <a:cs typeface="+mn-lt"/>
              </a:rPr>
              <a:t>Maintenance of interviews.</a:t>
            </a:r>
          </a:p>
          <a:p>
            <a:pPr>
              <a:buFont typeface="Calibri" panose="020B0604020202020204" pitchFamily="34" charset="0"/>
              <a:buChar char="-"/>
            </a:pPr>
            <a:r>
              <a:rPr lang="en-US" sz="1600">
                <a:ea typeface="+mn-lt"/>
                <a:cs typeface="+mn-lt"/>
              </a:rPr>
              <a:t>Maintenance of clients (those with jobs needing to be filled).</a:t>
            </a:r>
          </a:p>
          <a:p>
            <a:pPr>
              <a:buFont typeface="Calibri" panose="020B0604020202020204" pitchFamily="34" charset="0"/>
              <a:buChar char="-"/>
            </a:pPr>
            <a:r>
              <a:rPr lang="en-US" sz="1600">
                <a:ea typeface="+mn-lt"/>
                <a:cs typeface="+mn-lt"/>
              </a:rPr>
              <a:t>Logging and reporting of time worked.</a:t>
            </a:r>
            <a:endParaRPr lang="en-US" sz="1600"/>
          </a:p>
          <a:p>
            <a:pPr>
              <a:buFont typeface="Calibri" panose="020B0604020202020204" pitchFamily="34" charset="0"/>
              <a:buChar char="-"/>
            </a:pPr>
            <a:r>
              <a:rPr lang="en-US" sz="1600"/>
              <a:t>Recording staff leave (available and consumed).</a:t>
            </a:r>
          </a:p>
          <a:p>
            <a:pPr>
              <a:buFont typeface="Calibri" panose="020B0604020202020204" pitchFamily="34" charset="0"/>
              <a:buChar char="-"/>
            </a:pPr>
            <a:r>
              <a:rPr lang="en-US" sz="1600"/>
              <a:t>Recording salaries and wages.</a:t>
            </a:r>
          </a:p>
          <a:p>
            <a:pPr>
              <a:buFont typeface="Calibri" panose="020B0604020202020204" pitchFamily="34" charset="0"/>
              <a:buChar char="-"/>
            </a:pPr>
            <a:r>
              <a:rPr lang="en-US" sz="1600"/>
              <a:t>Reporting such as transaction over a period, number of staff, number of hours staff worked, open positions/jobs, and other management information reports.</a:t>
            </a:r>
          </a:p>
        </p:txBody>
      </p:sp>
      <p:sp>
        <p:nvSpPr>
          <p:cNvPr id="5" name="Flowchart: Process 4">
            <a:extLst>
              <a:ext uri="{FF2B5EF4-FFF2-40B4-BE49-F238E27FC236}">
                <a16:creationId xmlns:a16="http://schemas.microsoft.com/office/drawing/2014/main" id="{7ECD769B-1C07-F0E0-0C6C-046119AB85B0}"/>
              </a:ext>
            </a:extLst>
          </p:cNvPr>
          <p:cNvSpPr/>
          <p:nvPr/>
        </p:nvSpPr>
        <p:spPr>
          <a:xfrm>
            <a:off x="1809436" y="1560839"/>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05998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F43496-1207-2848-E1E8-FFDBEB4CAABB}"/>
              </a:ext>
            </a:extLst>
          </p:cNvPr>
          <p:cNvSpPr/>
          <p:nvPr/>
        </p:nvSpPr>
        <p:spPr>
          <a:xfrm>
            <a:off x="802484" y="403013"/>
            <a:ext cx="10586464" cy="6047568"/>
          </a:xfrm>
          <a:prstGeom prst="rect">
            <a:avLst/>
          </a:prstGeom>
          <a:solidFill>
            <a:srgbClr val="426C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853F9-7464-9B99-3C4D-68AD2BEE32DB}"/>
              </a:ext>
            </a:extLst>
          </p:cNvPr>
          <p:cNvSpPr>
            <a:spLocks noGrp="1"/>
          </p:cNvSpPr>
          <p:nvPr>
            <p:ph type="title"/>
          </p:nvPr>
        </p:nvSpPr>
        <p:spPr>
          <a:xfrm>
            <a:off x="1484836" y="499573"/>
            <a:ext cx="9238434" cy="857559"/>
          </a:xfrm>
        </p:spPr>
        <p:txBody>
          <a:bodyPr/>
          <a:lstStyle/>
          <a:p>
            <a:r>
              <a:rPr lang="en-US"/>
              <a:t>5. project goals</a:t>
            </a:r>
          </a:p>
        </p:txBody>
      </p:sp>
      <p:sp>
        <p:nvSpPr>
          <p:cNvPr id="3" name="Content Placeholder 2">
            <a:extLst>
              <a:ext uri="{FF2B5EF4-FFF2-40B4-BE49-F238E27FC236}">
                <a16:creationId xmlns:a16="http://schemas.microsoft.com/office/drawing/2014/main" id="{7B9688D6-72AA-6699-B3F8-2AAE955CFA88}"/>
              </a:ext>
            </a:extLst>
          </p:cNvPr>
          <p:cNvSpPr>
            <a:spLocks noGrp="1"/>
          </p:cNvSpPr>
          <p:nvPr>
            <p:ph idx="1"/>
          </p:nvPr>
        </p:nvSpPr>
        <p:spPr>
          <a:xfrm>
            <a:off x="1484836" y="1582482"/>
            <a:ext cx="9238434" cy="4384108"/>
          </a:xfrm>
        </p:spPr>
        <p:txBody>
          <a:bodyPr vert="horz" lIns="91440" tIns="45720" rIns="91440" bIns="45720" rtlCol="0" anchor="t">
            <a:noAutofit/>
          </a:bodyPr>
          <a:lstStyle/>
          <a:p>
            <a:pPr marL="0" indent="0">
              <a:buNone/>
            </a:pPr>
            <a:r>
              <a:rPr lang="en-US" sz="1600" dirty="0">
                <a:latin typeface="Trade Gothic Next Light"/>
                <a:cs typeface="Arial"/>
              </a:rPr>
              <a:t>The system has these following goals:</a:t>
            </a:r>
          </a:p>
          <a:p>
            <a:pPr marL="285750" indent="-285750">
              <a:buFont typeface="Arial"/>
              <a:buChar char="•"/>
            </a:pPr>
            <a:r>
              <a:rPr lang="en-US" sz="1600" dirty="0">
                <a:latin typeface="Trade Gothic Next Light"/>
                <a:cs typeface="Arial"/>
              </a:rPr>
              <a:t>The system must improve business knowledge by generating reports of transactions over a period with respect to number of staff, number of hours staff worked, open positions/jobs,  and other management information reports allowing management to make informed decisions in a top-down approach.</a:t>
            </a:r>
            <a:br>
              <a:rPr lang="en-US" sz="1600" dirty="0">
                <a:latin typeface="Trade Gothic Next Light"/>
                <a:cs typeface="Arial"/>
              </a:rPr>
            </a:br>
            <a:r>
              <a:rPr lang="en-US" sz="600" dirty="0">
                <a:cs typeface="Arial"/>
              </a:rPr>
              <a:t> </a:t>
            </a:r>
          </a:p>
          <a:p>
            <a:pPr>
              <a:buFont typeface="Arial"/>
              <a:buChar char="•"/>
            </a:pPr>
            <a:r>
              <a:rPr lang="en-US" sz="1600" dirty="0">
                <a:cs typeface="Arial"/>
              </a:rPr>
              <a:t>The system must improve business processes by </a:t>
            </a:r>
            <a:r>
              <a:rPr lang="en-US" sz="1600" dirty="0">
                <a:ea typeface="+mn-lt"/>
                <a:cs typeface="+mn-lt"/>
              </a:rPr>
              <a:t>implementing a database and database management software for the user to store information. This will remove writing errors and missing resources. Invoices will be generated through the system removing manual calculation/other errors. </a:t>
            </a:r>
            <a:br>
              <a:rPr lang="en-US" sz="1600" dirty="0">
                <a:ea typeface="+mn-lt"/>
                <a:cs typeface="+mn-lt"/>
              </a:rPr>
            </a:br>
            <a:r>
              <a:rPr lang="en-US" sz="600" dirty="0">
                <a:ea typeface="+mn-lt"/>
                <a:cs typeface="Arial"/>
              </a:rPr>
              <a:t> </a:t>
            </a:r>
          </a:p>
          <a:p>
            <a:pPr>
              <a:buFont typeface="Arial"/>
              <a:buChar char="•"/>
            </a:pPr>
            <a:r>
              <a:rPr lang="en-US" sz="1600" dirty="0">
                <a:ea typeface="+mn-lt"/>
                <a:cs typeface="Arial"/>
              </a:rPr>
              <a:t>The</a:t>
            </a:r>
            <a:r>
              <a:rPr lang="en-US" sz="1600" dirty="0">
                <a:cs typeface="Arial"/>
              </a:rPr>
              <a:t> system must improve business communication through a Graphical</a:t>
            </a:r>
            <a:r>
              <a:rPr lang="en-US" sz="1600" dirty="0">
                <a:ea typeface="+mn-lt"/>
                <a:cs typeface="+mn-lt"/>
              </a:rPr>
              <a:t> User Interface (GUI) that is both user friendly and cohesive. The system will also improve communication between employees and employers by logging/recording wages, leave and time worked.</a:t>
            </a:r>
            <a:endParaRPr lang="en-US" sz="1600" dirty="0">
              <a:cs typeface="Arial"/>
            </a:endParaRPr>
          </a:p>
          <a:p>
            <a:pPr marL="285750" indent="-285750">
              <a:buFont typeface="Arial"/>
              <a:buChar char="•"/>
            </a:pPr>
            <a:endParaRPr lang="en-US" sz="1600">
              <a:cs typeface="Arial"/>
            </a:endParaRPr>
          </a:p>
          <a:p>
            <a:pPr marL="0" indent="0">
              <a:buNone/>
            </a:pPr>
            <a:endParaRPr lang="en-US" sz="1600"/>
          </a:p>
          <a:p>
            <a:pPr marL="0" indent="0">
              <a:buNone/>
            </a:pPr>
            <a:endParaRPr lang="en-US" sz="1600"/>
          </a:p>
          <a:p>
            <a:pPr marL="285750" indent="-285750"/>
            <a:endParaRPr lang="en-US" sz="1600"/>
          </a:p>
          <a:p>
            <a:pPr marL="285750" indent="-285750"/>
            <a:endParaRPr lang="en-US" sz="1600"/>
          </a:p>
        </p:txBody>
      </p:sp>
      <p:sp>
        <p:nvSpPr>
          <p:cNvPr id="5" name="Flowchart: Process 4">
            <a:extLst>
              <a:ext uri="{FF2B5EF4-FFF2-40B4-BE49-F238E27FC236}">
                <a16:creationId xmlns:a16="http://schemas.microsoft.com/office/drawing/2014/main" id="{7ECD769B-1C07-F0E0-0C6C-046119AB85B0}"/>
              </a:ext>
            </a:extLst>
          </p:cNvPr>
          <p:cNvSpPr/>
          <p:nvPr/>
        </p:nvSpPr>
        <p:spPr>
          <a:xfrm>
            <a:off x="1593995" y="1506256"/>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55751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t="-10000" b="-1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BA22AD-8F4F-1A41-0687-AE02A767566A}"/>
              </a:ext>
            </a:extLst>
          </p:cNvPr>
          <p:cNvSpPr/>
          <p:nvPr/>
        </p:nvSpPr>
        <p:spPr>
          <a:xfrm>
            <a:off x="802484" y="403013"/>
            <a:ext cx="10586464" cy="6047568"/>
          </a:xfrm>
          <a:prstGeom prst="rect">
            <a:avLst/>
          </a:prstGeom>
          <a:solidFill>
            <a:srgbClr val="426C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853F9-7464-9B99-3C4D-68AD2BEE32DB}"/>
              </a:ext>
            </a:extLst>
          </p:cNvPr>
          <p:cNvSpPr>
            <a:spLocks noGrp="1"/>
          </p:cNvSpPr>
          <p:nvPr>
            <p:ph type="title"/>
          </p:nvPr>
        </p:nvSpPr>
        <p:spPr>
          <a:xfrm>
            <a:off x="1481758" y="753171"/>
            <a:ext cx="9238434" cy="857559"/>
          </a:xfrm>
        </p:spPr>
        <p:txBody>
          <a:bodyPr/>
          <a:lstStyle/>
          <a:p>
            <a:r>
              <a:rPr lang="en-US"/>
              <a:t>6. Opportunities to improve</a:t>
            </a:r>
          </a:p>
        </p:txBody>
      </p:sp>
      <p:sp>
        <p:nvSpPr>
          <p:cNvPr id="3" name="Content Placeholder 2">
            <a:extLst>
              <a:ext uri="{FF2B5EF4-FFF2-40B4-BE49-F238E27FC236}">
                <a16:creationId xmlns:a16="http://schemas.microsoft.com/office/drawing/2014/main" id="{7B9688D6-72AA-6699-B3F8-2AAE955CFA88}"/>
              </a:ext>
            </a:extLst>
          </p:cNvPr>
          <p:cNvSpPr>
            <a:spLocks noGrp="1"/>
          </p:cNvSpPr>
          <p:nvPr>
            <p:ph idx="1"/>
          </p:nvPr>
        </p:nvSpPr>
        <p:spPr/>
        <p:txBody>
          <a:bodyPr vert="horz" lIns="91440" tIns="45720" rIns="91440" bIns="45720" rtlCol="0" anchor="t">
            <a:normAutofit/>
          </a:bodyPr>
          <a:lstStyle/>
          <a:p>
            <a:pPr>
              <a:buNone/>
            </a:pPr>
            <a:r>
              <a:rPr lang="en-US">
                <a:ea typeface="+mn-lt"/>
                <a:cs typeface="+mn-lt"/>
              </a:rPr>
              <a:t>The following opportunities to improve were identified:</a:t>
            </a:r>
          </a:p>
          <a:p>
            <a:pPr marL="0" indent="0">
              <a:buNone/>
            </a:pPr>
            <a:r>
              <a:rPr lang="en-US"/>
              <a:t>1.  Developing</a:t>
            </a:r>
            <a:r>
              <a:rPr lang="en-US">
                <a:ea typeface="+mn-lt"/>
                <a:cs typeface="+mn-lt"/>
              </a:rPr>
              <a:t> an embedded training program in the software to improve the learning of prospective HR personnel.</a:t>
            </a:r>
            <a:endParaRPr lang="en-US"/>
          </a:p>
          <a:p>
            <a:pPr marL="0" indent="0">
              <a:buNone/>
            </a:pPr>
            <a:r>
              <a:rPr lang="en-US"/>
              <a:t>2. </a:t>
            </a:r>
            <a:r>
              <a:rPr lang="en-US">
                <a:ea typeface="+mn-lt"/>
                <a:cs typeface="+mn-lt"/>
              </a:rPr>
              <a:t>  Mobile accessibility. This could be done in the case that the company provides a company phone to their HR personnel. </a:t>
            </a:r>
            <a:endParaRPr lang="en-US"/>
          </a:p>
          <a:p>
            <a:pPr marL="0" indent="0">
              <a:buNone/>
            </a:pPr>
            <a:r>
              <a:rPr lang="en-US"/>
              <a:t>3.   </a:t>
            </a:r>
            <a:r>
              <a:rPr lang="en-US">
                <a:ea typeface="+mn-lt"/>
                <a:cs typeface="+mn-lt"/>
              </a:rPr>
              <a:t>Employee self-service features. In this case the software could be split into two parts: the HR and the staff part. This could be done by creating an authentication system where both HR personnel and Managers have access to all the employees' details and the main software, while the employees could access either their own information or company information. </a:t>
            </a:r>
          </a:p>
          <a:p>
            <a:pPr>
              <a:buFont typeface="Calibri" panose="020B0604020202020204" pitchFamily="34" charset="0"/>
              <a:buChar char="-"/>
            </a:pPr>
            <a:endParaRPr lang="en-US"/>
          </a:p>
        </p:txBody>
      </p:sp>
      <p:sp>
        <p:nvSpPr>
          <p:cNvPr id="5" name="Flowchart: Process 4">
            <a:extLst>
              <a:ext uri="{FF2B5EF4-FFF2-40B4-BE49-F238E27FC236}">
                <a16:creationId xmlns:a16="http://schemas.microsoft.com/office/drawing/2014/main" id="{7ECD769B-1C07-F0E0-0C6C-046119AB85B0}"/>
              </a:ext>
            </a:extLst>
          </p:cNvPr>
          <p:cNvSpPr/>
          <p:nvPr/>
        </p:nvSpPr>
        <p:spPr>
          <a:xfrm>
            <a:off x="1486533" y="1853800"/>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03973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853F9-7464-9B99-3C4D-68AD2BEE32DB}"/>
              </a:ext>
            </a:extLst>
          </p:cNvPr>
          <p:cNvSpPr>
            <a:spLocks noGrp="1"/>
          </p:cNvSpPr>
          <p:nvPr>
            <p:ph type="title"/>
          </p:nvPr>
        </p:nvSpPr>
        <p:spPr>
          <a:xfrm>
            <a:off x="1402869" y="-191174"/>
            <a:ext cx="9238434" cy="857559"/>
          </a:xfrm>
        </p:spPr>
        <p:txBody>
          <a:bodyPr/>
          <a:lstStyle/>
          <a:p>
            <a:pPr algn="ctr"/>
            <a:r>
              <a:rPr lang="en-US"/>
              <a:t>7. Project schedule</a:t>
            </a:r>
          </a:p>
        </p:txBody>
      </p:sp>
      <p:sp>
        <p:nvSpPr>
          <p:cNvPr id="5" name="Flowchart: Process 4">
            <a:extLst>
              <a:ext uri="{FF2B5EF4-FFF2-40B4-BE49-F238E27FC236}">
                <a16:creationId xmlns:a16="http://schemas.microsoft.com/office/drawing/2014/main" id="{7ECD769B-1C07-F0E0-0C6C-046119AB85B0}"/>
              </a:ext>
            </a:extLst>
          </p:cNvPr>
          <p:cNvSpPr/>
          <p:nvPr/>
        </p:nvSpPr>
        <p:spPr>
          <a:xfrm>
            <a:off x="5512528" y="625010"/>
            <a:ext cx="1175132" cy="73445"/>
          </a:xfrm>
          <a:prstGeom prst="flowChart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3">
            <a:extLst>
              <a:ext uri="{FF2B5EF4-FFF2-40B4-BE49-F238E27FC236}">
                <a16:creationId xmlns:a16="http://schemas.microsoft.com/office/drawing/2014/main" id="{E23438AA-61D1-A1C0-CFA4-ADE0DDC72ABC}"/>
              </a:ext>
            </a:extLst>
          </p:cNvPr>
          <p:cNvGraphicFramePr>
            <a:graphicFrameLocks/>
          </p:cNvGraphicFramePr>
          <p:nvPr>
            <p:extLst>
              <p:ext uri="{D42A27DB-BD31-4B8C-83A1-F6EECF244321}">
                <p14:modId xmlns:p14="http://schemas.microsoft.com/office/powerpoint/2010/main" val="2652461098"/>
              </p:ext>
            </p:extLst>
          </p:nvPr>
        </p:nvGraphicFramePr>
        <p:xfrm>
          <a:off x="545607" y="868786"/>
          <a:ext cx="11108044" cy="5780900"/>
        </p:xfrm>
        <a:graphic>
          <a:graphicData uri="http://schemas.openxmlformats.org/drawingml/2006/table">
            <a:tbl>
              <a:tblPr firstRow="1" bandRow="1">
                <a:tableStyleId>{E929F9F4-4A8F-4326-A1B4-22849713DDAB}</a:tableStyleId>
              </a:tblPr>
              <a:tblGrid>
                <a:gridCol w="2496552">
                  <a:extLst>
                    <a:ext uri="{9D8B030D-6E8A-4147-A177-3AD203B41FA5}">
                      <a16:colId xmlns:a16="http://schemas.microsoft.com/office/drawing/2014/main" val="1737202804"/>
                    </a:ext>
                  </a:extLst>
                </a:gridCol>
                <a:gridCol w="6326603">
                  <a:extLst>
                    <a:ext uri="{9D8B030D-6E8A-4147-A177-3AD203B41FA5}">
                      <a16:colId xmlns:a16="http://schemas.microsoft.com/office/drawing/2014/main" val="1071743216"/>
                    </a:ext>
                  </a:extLst>
                </a:gridCol>
                <a:gridCol w="2284889">
                  <a:extLst>
                    <a:ext uri="{9D8B030D-6E8A-4147-A177-3AD203B41FA5}">
                      <a16:colId xmlns:a16="http://schemas.microsoft.com/office/drawing/2014/main" val="3566402603"/>
                    </a:ext>
                  </a:extLst>
                </a:gridCol>
              </a:tblGrid>
              <a:tr h="528452">
                <a:tc>
                  <a:txBody>
                    <a:bodyPr/>
                    <a:lstStyle/>
                    <a:p>
                      <a:pPr algn="ctr"/>
                      <a:r>
                        <a:rPr lang="en-US">
                          <a:solidFill>
                            <a:schemeClr val="tx2">
                              <a:lumMod val="10000"/>
                              <a:lumOff val="90000"/>
                            </a:schemeClr>
                          </a:solidFill>
                        </a:rPr>
                        <a:t>Project Phase</a:t>
                      </a:r>
                    </a:p>
                  </a:txBody>
                  <a:tcPr anchor="ctr">
                    <a:lnL w="0">
                      <a:noFill/>
                    </a:lnL>
                    <a:lnR w="12700">
                      <a:solidFill>
                        <a:schemeClr val="tx2">
                          <a:lumMod val="10000"/>
                          <a:lumOff val="90000"/>
                        </a:schemeClr>
                      </a:solidFill>
                    </a:lnR>
                    <a:lnT w="0">
                      <a:noFill/>
                    </a:lnT>
                    <a:lnB w="12700">
                      <a:solidFill>
                        <a:schemeClr val="tx2">
                          <a:lumMod val="10000"/>
                          <a:lumOff val="90000"/>
                        </a:schemeClr>
                      </a:solidFill>
                    </a:lnB>
                    <a:solidFill>
                      <a:schemeClr val="bg2">
                        <a:lumMod val="90000"/>
                        <a:lumOff val="10000"/>
                      </a:schemeClr>
                    </a:solidFill>
                  </a:tcPr>
                </a:tc>
                <a:tc>
                  <a:txBody>
                    <a:bodyPr/>
                    <a:lstStyle/>
                    <a:p>
                      <a:pPr algn="ctr"/>
                      <a:r>
                        <a:rPr lang="en-US">
                          <a:solidFill>
                            <a:schemeClr val="tx2">
                              <a:lumMod val="10000"/>
                              <a:lumOff val="90000"/>
                            </a:schemeClr>
                          </a:solidFill>
                        </a:rPr>
                        <a:t>Steps Implemented</a:t>
                      </a:r>
                    </a:p>
                  </a:txBody>
                  <a:tcPr anchor="ctr">
                    <a:lnL w="12700">
                      <a:solidFill>
                        <a:schemeClr val="tx2">
                          <a:lumMod val="10000"/>
                          <a:lumOff val="90000"/>
                        </a:schemeClr>
                      </a:solidFill>
                    </a:lnL>
                    <a:lnR w="12700">
                      <a:solidFill>
                        <a:schemeClr val="tx2">
                          <a:lumMod val="10000"/>
                          <a:lumOff val="90000"/>
                        </a:schemeClr>
                      </a:solidFill>
                    </a:lnR>
                    <a:lnT w="0">
                      <a:noFill/>
                    </a:lnT>
                    <a:lnB w="12700">
                      <a:solidFill>
                        <a:schemeClr val="tx2">
                          <a:lumMod val="10000"/>
                          <a:lumOff val="90000"/>
                        </a:schemeClr>
                      </a:solidFill>
                    </a:lnB>
                    <a:solidFill>
                      <a:schemeClr val="bg2">
                        <a:lumMod val="90000"/>
                        <a:lumOff val="10000"/>
                      </a:schemeClr>
                    </a:solidFill>
                  </a:tcPr>
                </a:tc>
                <a:tc>
                  <a:txBody>
                    <a:bodyPr/>
                    <a:lstStyle/>
                    <a:p>
                      <a:pPr algn="ctr"/>
                      <a:r>
                        <a:rPr lang="en-US">
                          <a:solidFill>
                            <a:schemeClr val="tx2">
                              <a:lumMod val="10000"/>
                              <a:lumOff val="90000"/>
                            </a:schemeClr>
                          </a:solidFill>
                        </a:rPr>
                        <a:t>Proposed Date</a:t>
                      </a:r>
                    </a:p>
                  </a:txBody>
                  <a:tcPr anchor="ctr">
                    <a:lnL w="12700">
                      <a:solidFill>
                        <a:schemeClr val="tx2">
                          <a:lumMod val="10000"/>
                          <a:lumOff val="90000"/>
                        </a:schemeClr>
                      </a:solidFill>
                    </a:lnL>
                    <a:lnR w="0">
                      <a:noFill/>
                    </a:lnR>
                    <a:lnT w="0">
                      <a:noFill/>
                    </a:lnT>
                    <a:lnB w="12700">
                      <a:solidFill>
                        <a:schemeClr val="tx2">
                          <a:lumMod val="10000"/>
                          <a:lumOff val="90000"/>
                        </a:schemeClr>
                      </a:solidFill>
                    </a:lnB>
                    <a:solidFill>
                      <a:schemeClr val="bg2">
                        <a:lumMod val="90000"/>
                        <a:lumOff val="10000"/>
                      </a:schemeClr>
                    </a:solidFill>
                  </a:tcPr>
                </a:tc>
                <a:extLst>
                  <a:ext uri="{0D108BD9-81ED-4DB2-BD59-A6C34878D82A}">
                    <a16:rowId xmlns:a16="http://schemas.microsoft.com/office/drawing/2014/main" val="1099099270"/>
                  </a:ext>
                </a:extLst>
              </a:tr>
              <a:tr h="441157">
                <a:tc>
                  <a:txBody>
                    <a:bodyPr/>
                    <a:lstStyle/>
                    <a:p>
                      <a:r>
                        <a:rPr lang="en-US" sz="1400">
                          <a:solidFill>
                            <a:srgbClr val="FFFFFF"/>
                          </a:solidFill>
                        </a:rPr>
                        <a:t>Scope definition</a:t>
                      </a:r>
                    </a:p>
                  </a:txBody>
                  <a:tcPr anchor="ctr">
                    <a:lnL w="0">
                      <a:no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74A5B1"/>
                    </a:solidFill>
                  </a:tcPr>
                </a:tc>
                <a:tc>
                  <a:txBody>
                    <a:bodyPr/>
                    <a:lstStyle/>
                    <a:p>
                      <a:r>
                        <a:rPr lang="en-US" sz="1400">
                          <a:solidFill>
                            <a:srgbClr val="FFFFFF"/>
                          </a:solidFill>
                        </a:rPr>
                        <a:t>Scope definition documented in the project proposal</a:t>
                      </a:r>
                    </a:p>
                  </a:txBody>
                  <a:tcPr anchor="ctr">
                    <a:lnL w="12700">
                      <a:solidFill>
                        <a:schemeClr val="tx2">
                          <a:lumMod val="10000"/>
                          <a:lumOff val="90000"/>
                        </a:schemeClr>
                      </a:solid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74A5B1"/>
                    </a:solidFill>
                  </a:tcPr>
                </a:tc>
                <a:tc>
                  <a:txBody>
                    <a:bodyPr/>
                    <a:lstStyle/>
                    <a:p>
                      <a:pPr algn="r"/>
                      <a:r>
                        <a:rPr lang="en-US" sz="1400">
                          <a:solidFill>
                            <a:srgbClr val="FFFFFF"/>
                          </a:solidFill>
                        </a:rPr>
                        <a:t>28/02/2024</a:t>
                      </a:r>
                    </a:p>
                  </a:txBody>
                  <a:tcPr anchor="ctr">
                    <a:lnL w="12700">
                      <a:solidFill>
                        <a:schemeClr val="tx2">
                          <a:lumMod val="10000"/>
                          <a:lumOff val="90000"/>
                        </a:schemeClr>
                      </a:solidFill>
                    </a:lnL>
                    <a:lnR w="0">
                      <a:noFill/>
                    </a:lnR>
                    <a:lnT w="12700">
                      <a:solidFill>
                        <a:schemeClr val="tx2">
                          <a:lumMod val="10000"/>
                          <a:lumOff val="90000"/>
                        </a:schemeClr>
                      </a:solidFill>
                    </a:lnT>
                    <a:lnB w="12700">
                      <a:solidFill>
                        <a:schemeClr val="tx2">
                          <a:lumMod val="10000"/>
                          <a:lumOff val="90000"/>
                        </a:schemeClr>
                      </a:solidFill>
                    </a:lnB>
                    <a:solidFill>
                      <a:srgbClr val="74A5B1"/>
                    </a:solidFill>
                  </a:tcPr>
                </a:tc>
                <a:extLst>
                  <a:ext uri="{0D108BD9-81ED-4DB2-BD59-A6C34878D82A}">
                    <a16:rowId xmlns:a16="http://schemas.microsoft.com/office/drawing/2014/main" val="698657255"/>
                  </a:ext>
                </a:extLst>
              </a:tr>
              <a:tr h="528452">
                <a:tc>
                  <a:txBody>
                    <a:bodyPr/>
                    <a:lstStyle/>
                    <a:p>
                      <a:r>
                        <a:rPr lang="en-US" sz="1400">
                          <a:solidFill>
                            <a:srgbClr val="FFFFFF"/>
                          </a:solidFill>
                        </a:rPr>
                        <a:t>Problem analysis</a:t>
                      </a:r>
                    </a:p>
                  </a:txBody>
                  <a:tcPr anchor="ctr">
                    <a:lnL w="0">
                      <a:no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426C76"/>
                    </a:solidFill>
                  </a:tcPr>
                </a:tc>
                <a:tc>
                  <a:txBody>
                    <a:bodyPr/>
                    <a:lstStyle/>
                    <a:p>
                      <a:pPr lvl="0">
                        <a:buNone/>
                      </a:pPr>
                      <a:r>
                        <a:rPr lang="en-US" sz="1400" u="none" strike="noStrike" noProof="0">
                          <a:solidFill>
                            <a:srgbClr val="FFFFFF"/>
                          </a:solidFill>
                        </a:rPr>
                        <a:t>The project proposal outlines the current problems, suggested solutions, business prospects, event timeline, and economic rationale.</a:t>
                      </a:r>
                      <a:endParaRPr lang="en-US" sz="1400">
                        <a:solidFill>
                          <a:srgbClr val="FFFFFF"/>
                        </a:solidFill>
                      </a:endParaRPr>
                    </a:p>
                  </a:txBody>
                  <a:tcPr anchor="ctr">
                    <a:lnL w="12700">
                      <a:solidFill>
                        <a:schemeClr val="tx2">
                          <a:lumMod val="10000"/>
                          <a:lumOff val="90000"/>
                        </a:schemeClr>
                      </a:solid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426C76"/>
                    </a:solidFill>
                  </a:tcPr>
                </a:tc>
                <a:tc>
                  <a:txBody>
                    <a:bodyPr/>
                    <a:lstStyle/>
                    <a:p>
                      <a:pPr algn="r"/>
                      <a:r>
                        <a:rPr lang="en-US" sz="1400">
                          <a:solidFill>
                            <a:srgbClr val="FFFFFF"/>
                          </a:solidFill>
                        </a:rPr>
                        <a:t>28/02/2024</a:t>
                      </a:r>
                    </a:p>
                  </a:txBody>
                  <a:tcPr anchor="ctr">
                    <a:lnL w="12700">
                      <a:solidFill>
                        <a:schemeClr val="tx2">
                          <a:lumMod val="10000"/>
                          <a:lumOff val="90000"/>
                        </a:schemeClr>
                      </a:solidFill>
                    </a:lnL>
                    <a:lnR w="0">
                      <a:noFill/>
                    </a:lnR>
                    <a:lnT w="12700">
                      <a:solidFill>
                        <a:schemeClr val="tx2">
                          <a:lumMod val="10000"/>
                          <a:lumOff val="90000"/>
                        </a:schemeClr>
                      </a:solidFill>
                    </a:lnT>
                    <a:lnB w="12700">
                      <a:solidFill>
                        <a:schemeClr val="tx2">
                          <a:lumMod val="10000"/>
                          <a:lumOff val="90000"/>
                        </a:schemeClr>
                      </a:solidFill>
                    </a:lnB>
                    <a:solidFill>
                      <a:srgbClr val="426C76"/>
                    </a:solidFill>
                  </a:tcPr>
                </a:tc>
                <a:extLst>
                  <a:ext uri="{0D108BD9-81ED-4DB2-BD59-A6C34878D82A}">
                    <a16:rowId xmlns:a16="http://schemas.microsoft.com/office/drawing/2014/main" val="587676550"/>
                  </a:ext>
                </a:extLst>
              </a:tr>
              <a:tr h="441157">
                <a:tc>
                  <a:txBody>
                    <a:bodyPr/>
                    <a:lstStyle/>
                    <a:p>
                      <a:r>
                        <a:rPr lang="en-US" sz="1400">
                          <a:solidFill>
                            <a:srgbClr val="FFFFFF"/>
                          </a:solidFill>
                        </a:rPr>
                        <a:t>Requirements analysis</a:t>
                      </a:r>
                    </a:p>
                  </a:txBody>
                  <a:tcPr anchor="ctr">
                    <a:lnL w="0">
                      <a:no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74A5B1"/>
                    </a:solidFill>
                  </a:tcPr>
                </a:tc>
                <a:tc>
                  <a:txBody>
                    <a:bodyPr/>
                    <a:lstStyle/>
                    <a:p>
                      <a:r>
                        <a:rPr lang="en-US" sz="1400">
                          <a:solidFill>
                            <a:srgbClr val="FFFFFF"/>
                          </a:solidFill>
                        </a:rPr>
                        <a:t>Statements outlining the business requirements from the analyses</a:t>
                      </a:r>
                    </a:p>
                  </a:txBody>
                  <a:tcPr anchor="ctr">
                    <a:lnL w="12700">
                      <a:solidFill>
                        <a:schemeClr val="tx2">
                          <a:lumMod val="10000"/>
                          <a:lumOff val="90000"/>
                        </a:schemeClr>
                      </a:solid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74A5B1"/>
                    </a:solidFill>
                  </a:tcPr>
                </a:tc>
                <a:tc>
                  <a:txBody>
                    <a:bodyPr/>
                    <a:lstStyle/>
                    <a:p>
                      <a:pPr algn="r"/>
                      <a:r>
                        <a:rPr lang="en-US" sz="1400">
                          <a:solidFill>
                            <a:srgbClr val="FFFFFF"/>
                          </a:solidFill>
                        </a:rPr>
                        <a:t>04/04/2024</a:t>
                      </a:r>
                    </a:p>
                  </a:txBody>
                  <a:tcPr anchor="ctr">
                    <a:lnL w="12700">
                      <a:solidFill>
                        <a:schemeClr val="tx2">
                          <a:lumMod val="10000"/>
                          <a:lumOff val="90000"/>
                        </a:schemeClr>
                      </a:solidFill>
                    </a:lnL>
                    <a:lnR w="0">
                      <a:noFill/>
                    </a:lnR>
                    <a:lnT w="12700">
                      <a:solidFill>
                        <a:schemeClr val="tx2">
                          <a:lumMod val="10000"/>
                          <a:lumOff val="90000"/>
                        </a:schemeClr>
                      </a:solidFill>
                    </a:lnT>
                    <a:lnB w="12700">
                      <a:solidFill>
                        <a:schemeClr val="tx2">
                          <a:lumMod val="10000"/>
                          <a:lumOff val="90000"/>
                        </a:schemeClr>
                      </a:solidFill>
                    </a:lnB>
                    <a:solidFill>
                      <a:srgbClr val="74A5B1"/>
                    </a:solidFill>
                  </a:tcPr>
                </a:tc>
                <a:extLst>
                  <a:ext uri="{0D108BD9-81ED-4DB2-BD59-A6C34878D82A}">
                    <a16:rowId xmlns:a16="http://schemas.microsoft.com/office/drawing/2014/main" val="3734913986"/>
                  </a:ext>
                </a:extLst>
              </a:tr>
              <a:tr h="421105">
                <a:tc>
                  <a:txBody>
                    <a:bodyPr/>
                    <a:lstStyle/>
                    <a:p>
                      <a:r>
                        <a:rPr lang="en-US" sz="1400">
                          <a:solidFill>
                            <a:srgbClr val="FFFFFF"/>
                          </a:solidFill>
                        </a:rPr>
                        <a:t>Logical design</a:t>
                      </a:r>
                    </a:p>
                  </a:txBody>
                  <a:tcPr anchor="ctr">
                    <a:lnL w="0">
                      <a:no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426C76"/>
                    </a:solidFill>
                  </a:tcPr>
                </a:tc>
                <a:tc>
                  <a:txBody>
                    <a:bodyPr/>
                    <a:lstStyle/>
                    <a:p>
                      <a:r>
                        <a:rPr lang="en-US" sz="1400">
                          <a:solidFill>
                            <a:srgbClr val="FFFFFF"/>
                          </a:solidFill>
                        </a:rPr>
                        <a:t>Logical system modules along with the specifications</a:t>
                      </a:r>
                    </a:p>
                  </a:txBody>
                  <a:tcPr anchor="ctr">
                    <a:lnL w="12700">
                      <a:solidFill>
                        <a:schemeClr val="tx2">
                          <a:lumMod val="10000"/>
                          <a:lumOff val="90000"/>
                        </a:schemeClr>
                      </a:solid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426C76"/>
                    </a:solidFill>
                  </a:tcPr>
                </a:tc>
                <a:tc>
                  <a:txBody>
                    <a:bodyPr/>
                    <a:lstStyle/>
                    <a:p>
                      <a:pPr algn="r"/>
                      <a:r>
                        <a:rPr lang="en-US" sz="1400">
                          <a:solidFill>
                            <a:srgbClr val="FFFFFF"/>
                          </a:solidFill>
                        </a:rPr>
                        <a:t>19/04/2024</a:t>
                      </a:r>
                    </a:p>
                  </a:txBody>
                  <a:tcPr anchor="ctr">
                    <a:lnL w="12700">
                      <a:solidFill>
                        <a:schemeClr val="tx2">
                          <a:lumMod val="10000"/>
                          <a:lumOff val="90000"/>
                        </a:schemeClr>
                      </a:solidFill>
                    </a:lnL>
                    <a:lnR w="0">
                      <a:noFill/>
                    </a:lnR>
                    <a:lnT w="12700">
                      <a:solidFill>
                        <a:schemeClr val="tx2">
                          <a:lumMod val="10000"/>
                          <a:lumOff val="90000"/>
                        </a:schemeClr>
                      </a:solidFill>
                    </a:lnT>
                    <a:lnB w="12700">
                      <a:solidFill>
                        <a:schemeClr val="tx2">
                          <a:lumMod val="10000"/>
                          <a:lumOff val="90000"/>
                        </a:schemeClr>
                      </a:solidFill>
                    </a:lnB>
                    <a:solidFill>
                      <a:srgbClr val="426C76"/>
                    </a:solidFill>
                  </a:tcPr>
                </a:tc>
                <a:extLst>
                  <a:ext uri="{0D108BD9-81ED-4DB2-BD59-A6C34878D82A}">
                    <a16:rowId xmlns:a16="http://schemas.microsoft.com/office/drawing/2014/main" val="1785194059"/>
                  </a:ext>
                </a:extLst>
              </a:tr>
              <a:tr h="528452">
                <a:tc>
                  <a:txBody>
                    <a:bodyPr/>
                    <a:lstStyle/>
                    <a:p>
                      <a:r>
                        <a:rPr lang="en-US" sz="1400">
                          <a:solidFill>
                            <a:srgbClr val="FFFFFF"/>
                          </a:solidFill>
                        </a:rPr>
                        <a:t>Decision analysis</a:t>
                      </a:r>
                    </a:p>
                  </a:txBody>
                  <a:tcPr anchor="ctr">
                    <a:lnL w="0">
                      <a:no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74A5B1"/>
                    </a:solidFill>
                  </a:tcPr>
                </a:tc>
                <a:tc>
                  <a:txBody>
                    <a:bodyPr/>
                    <a:lstStyle/>
                    <a:p>
                      <a:pPr marL="285750" indent="-285750">
                        <a:buFont typeface="Arial"/>
                        <a:buChar char="•"/>
                      </a:pPr>
                      <a:r>
                        <a:rPr lang="en-US" sz="1400" u="none" strike="noStrike" noProof="0">
                          <a:solidFill>
                            <a:srgbClr val="FFFFFF"/>
                          </a:solidFill>
                        </a:rPr>
                        <a:t>A document assessing the technical, operational, economic, schedule, and risk feasibility of each candidate solution</a:t>
                      </a:r>
                    </a:p>
                    <a:p>
                      <a:pPr marL="285750" lvl="0" indent="-285750">
                        <a:buFont typeface="Arial"/>
                        <a:buChar char="•"/>
                      </a:pPr>
                      <a:r>
                        <a:rPr lang="en-US" sz="1400" u="none" strike="noStrike" noProof="0">
                          <a:solidFill>
                            <a:srgbClr val="FFFFFF"/>
                          </a:solidFill>
                        </a:rPr>
                        <a:t>Choose the best solution and assess project completion</a:t>
                      </a:r>
                    </a:p>
                  </a:txBody>
                  <a:tcPr anchor="ctr">
                    <a:lnL w="12700">
                      <a:solidFill>
                        <a:schemeClr val="tx2">
                          <a:lumMod val="10000"/>
                          <a:lumOff val="90000"/>
                        </a:schemeClr>
                      </a:solid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74A5B1"/>
                    </a:solidFill>
                  </a:tcPr>
                </a:tc>
                <a:tc>
                  <a:txBody>
                    <a:bodyPr/>
                    <a:lstStyle/>
                    <a:p>
                      <a:pPr algn="r"/>
                      <a:r>
                        <a:rPr lang="en-US" sz="1400">
                          <a:solidFill>
                            <a:srgbClr val="FFFFFF"/>
                          </a:solidFill>
                        </a:rPr>
                        <a:t>12/05/2024</a:t>
                      </a:r>
                    </a:p>
                  </a:txBody>
                  <a:tcPr anchor="ctr">
                    <a:lnL w="12700">
                      <a:solidFill>
                        <a:schemeClr val="tx2">
                          <a:lumMod val="10000"/>
                          <a:lumOff val="90000"/>
                        </a:schemeClr>
                      </a:solidFill>
                    </a:lnL>
                    <a:lnR w="0">
                      <a:noFill/>
                    </a:lnR>
                    <a:lnT w="12700">
                      <a:solidFill>
                        <a:schemeClr val="tx2">
                          <a:lumMod val="10000"/>
                          <a:lumOff val="90000"/>
                        </a:schemeClr>
                      </a:solidFill>
                    </a:lnT>
                    <a:lnB w="12700">
                      <a:solidFill>
                        <a:schemeClr val="tx2">
                          <a:lumMod val="10000"/>
                          <a:lumOff val="90000"/>
                        </a:schemeClr>
                      </a:solidFill>
                    </a:lnB>
                    <a:solidFill>
                      <a:srgbClr val="74A5B1"/>
                    </a:solidFill>
                  </a:tcPr>
                </a:tc>
                <a:extLst>
                  <a:ext uri="{0D108BD9-81ED-4DB2-BD59-A6C34878D82A}">
                    <a16:rowId xmlns:a16="http://schemas.microsoft.com/office/drawing/2014/main" val="2618626035"/>
                  </a:ext>
                </a:extLst>
              </a:tr>
              <a:tr h="528452">
                <a:tc>
                  <a:txBody>
                    <a:bodyPr/>
                    <a:lstStyle/>
                    <a:p>
                      <a:r>
                        <a:rPr lang="en-US" sz="1400">
                          <a:solidFill>
                            <a:srgbClr val="FFFFFF"/>
                          </a:solidFill>
                        </a:rPr>
                        <a:t>Physical design and integration</a:t>
                      </a:r>
                    </a:p>
                  </a:txBody>
                  <a:tcPr anchor="ctr">
                    <a:lnL w="0">
                      <a:no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426C76"/>
                    </a:solidFill>
                  </a:tcPr>
                </a:tc>
                <a:tc>
                  <a:txBody>
                    <a:bodyPr/>
                    <a:lstStyle/>
                    <a:p>
                      <a:pPr marL="285750" indent="-285750">
                        <a:buFont typeface="Arial"/>
                        <a:buChar char="•"/>
                      </a:pPr>
                      <a:r>
                        <a:rPr lang="en-US" sz="1400">
                          <a:solidFill>
                            <a:srgbClr val="FFFFFF"/>
                          </a:solidFill>
                        </a:rPr>
                        <a:t>Physical design models</a:t>
                      </a:r>
                    </a:p>
                    <a:p>
                      <a:pPr marL="285750" lvl="0" indent="-285750">
                        <a:buFont typeface="Arial"/>
                        <a:buChar char="•"/>
                      </a:pPr>
                      <a:r>
                        <a:rPr lang="en-US" sz="1400">
                          <a:solidFill>
                            <a:srgbClr val="FFFFFF"/>
                          </a:solidFill>
                        </a:rPr>
                        <a:t>Fleshed-out specifications</a:t>
                      </a:r>
                    </a:p>
                    <a:p>
                      <a:pPr marL="285750" lvl="0" indent="-285750">
                        <a:buFont typeface="Arial"/>
                        <a:buChar char="•"/>
                      </a:pPr>
                      <a:r>
                        <a:rPr lang="en-US" sz="1400">
                          <a:solidFill>
                            <a:srgbClr val="FFFFFF"/>
                          </a:solidFill>
                        </a:rPr>
                        <a:t>Semi-functional prototypes</a:t>
                      </a:r>
                    </a:p>
                  </a:txBody>
                  <a:tcPr anchor="ctr">
                    <a:lnL w="12700">
                      <a:solidFill>
                        <a:schemeClr val="tx2">
                          <a:lumMod val="10000"/>
                          <a:lumOff val="90000"/>
                        </a:schemeClr>
                      </a:solid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426C76"/>
                    </a:solidFill>
                  </a:tcPr>
                </a:tc>
                <a:tc>
                  <a:txBody>
                    <a:bodyPr/>
                    <a:lstStyle/>
                    <a:p>
                      <a:pPr algn="r"/>
                      <a:r>
                        <a:rPr lang="en-US" sz="1400">
                          <a:solidFill>
                            <a:srgbClr val="FFFFFF"/>
                          </a:solidFill>
                        </a:rPr>
                        <a:t>15/07/2024</a:t>
                      </a:r>
                    </a:p>
                  </a:txBody>
                  <a:tcPr anchor="ctr">
                    <a:lnL w="12700">
                      <a:solidFill>
                        <a:schemeClr val="tx2">
                          <a:lumMod val="10000"/>
                          <a:lumOff val="90000"/>
                        </a:schemeClr>
                      </a:solidFill>
                    </a:lnL>
                    <a:lnR w="0">
                      <a:noFill/>
                    </a:lnR>
                    <a:lnT w="12700">
                      <a:solidFill>
                        <a:schemeClr val="tx2">
                          <a:lumMod val="10000"/>
                          <a:lumOff val="90000"/>
                        </a:schemeClr>
                      </a:solidFill>
                    </a:lnT>
                    <a:lnB w="12700">
                      <a:solidFill>
                        <a:schemeClr val="tx2">
                          <a:lumMod val="10000"/>
                          <a:lumOff val="90000"/>
                        </a:schemeClr>
                      </a:solidFill>
                    </a:lnB>
                    <a:solidFill>
                      <a:srgbClr val="426C76"/>
                    </a:solidFill>
                  </a:tcPr>
                </a:tc>
                <a:extLst>
                  <a:ext uri="{0D108BD9-81ED-4DB2-BD59-A6C34878D82A}">
                    <a16:rowId xmlns:a16="http://schemas.microsoft.com/office/drawing/2014/main" val="1656802445"/>
                  </a:ext>
                </a:extLst>
              </a:tr>
              <a:tr h="528452">
                <a:tc>
                  <a:txBody>
                    <a:bodyPr/>
                    <a:lstStyle/>
                    <a:p>
                      <a:r>
                        <a:rPr lang="en-US" sz="1400">
                          <a:solidFill>
                            <a:srgbClr val="FFFFFF"/>
                          </a:solidFill>
                        </a:rPr>
                        <a:t>Construction and testing</a:t>
                      </a:r>
                    </a:p>
                  </a:txBody>
                  <a:tcPr anchor="ctr">
                    <a:lnL w="0">
                      <a:no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74A5B1"/>
                    </a:solidFill>
                  </a:tcPr>
                </a:tc>
                <a:tc>
                  <a:txBody>
                    <a:bodyPr/>
                    <a:lstStyle/>
                    <a:p>
                      <a:pPr marL="285750" indent="-285750">
                        <a:buFont typeface="Arial"/>
                        <a:buChar char="•"/>
                      </a:pPr>
                      <a:r>
                        <a:rPr lang="en-US" sz="1400">
                          <a:solidFill>
                            <a:srgbClr val="FFFFFF"/>
                          </a:solidFill>
                        </a:rPr>
                        <a:t>Database and DBMS</a:t>
                      </a:r>
                    </a:p>
                    <a:p>
                      <a:pPr marL="285750" lvl="0" indent="-285750">
                        <a:buFont typeface="Arial"/>
                        <a:buChar char="•"/>
                      </a:pPr>
                      <a:r>
                        <a:rPr lang="en-US" sz="1400">
                          <a:solidFill>
                            <a:srgbClr val="FFFFFF"/>
                          </a:solidFill>
                        </a:rPr>
                        <a:t>Software built to specifications</a:t>
                      </a:r>
                    </a:p>
                    <a:p>
                      <a:pPr marL="285750" lvl="0" indent="-285750">
                        <a:buFont typeface="Arial"/>
                        <a:buChar char="•"/>
                      </a:pPr>
                      <a:r>
                        <a:rPr lang="en-US" sz="1400">
                          <a:solidFill>
                            <a:srgbClr val="FFFFFF"/>
                          </a:solidFill>
                        </a:rPr>
                        <a:t>User interfaces</a:t>
                      </a:r>
                    </a:p>
                    <a:p>
                      <a:pPr marL="285750" lvl="0" indent="-285750">
                        <a:buFont typeface="Arial"/>
                        <a:buChar char="•"/>
                      </a:pPr>
                      <a:r>
                        <a:rPr lang="en-US" sz="1400">
                          <a:solidFill>
                            <a:srgbClr val="FFFFFF"/>
                          </a:solidFill>
                        </a:rPr>
                        <a:t>Test guidelines and procedures</a:t>
                      </a:r>
                    </a:p>
                  </a:txBody>
                  <a:tcPr anchor="ctr">
                    <a:lnL w="12700">
                      <a:solidFill>
                        <a:schemeClr val="tx2">
                          <a:lumMod val="10000"/>
                          <a:lumOff val="90000"/>
                        </a:schemeClr>
                      </a:solidFill>
                    </a:lnL>
                    <a:lnR w="12700">
                      <a:solidFill>
                        <a:schemeClr val="tx2">
                          <a:lumMod val="10000"/>
                          <a:lumOff val="90000"/>
                        </a:schemeClr>
                      </a:solidFill>
                    </a:lnR>
                    <a:lnT w="12700">
                      <a:solidFill>
                        <a:schemeClr val="tx2">
                          <a:lumMod val="10000"/>
                          <a:lumOff val="90000"/>
                        </a:schemeClr>
                      </a:solidFill>
                    </a:lnT>
                    <a:lnB w="12700">
                      <a:solidFill>
                        <a:schemeClr val="tx2">
                          <a:lumMod val="10000"/>
                          <a:lumOff val="90000"/>
                        </a:schemeClr>
                      </a:solidFill>
                    </a:lnB>
                    <a:solidFill>
                      <a:srgbClr val="74A5B1"/>
                    </a:solidFill>
                  </a:tcPr>
                </a:tc>
                <a:tc>
                  <a:txBody>
                    <a:bodyPr/>
                    <a:lstStyle/>
                    <a:p>
                      <a:pPr algn="r"/>
                      <a:r>
                        <a:rPr lang="en-US" sz="1400">
                          <a:solidFill>
                            <a:srgbClr val="FFFFFF"/>
                          </a:solidFill>
                        </a:rPr>
                        <a:t>12/08/2024</a:t>
                      </a:r>
                    </a:p>
                  </a:txBody>
                  <a:tcPr anchor="ctr">
                    <a:lnL w="12700">
                      <a:solidFill>
                        <a:schemeClr val="tx2">
                          <a:lumMod val="10000"/>
                          <a:lumOff val="90000"/>
                        </a:schemeClr>
                      </a:solidFill>
                    </a:lnL>
                    <a:lnR w="0">
                      <a:noFill/>
                    </a:lnR>
                    <a:lnT w="12700">
                      <a:solidFill>
                        <a:schemeClr val="tx2">
                          <a:lumMod val="10000"/>
                          <a:lumOff val="90000"/>
                        </a:schemeClr>
                      </a:solidFill>
                    </a:lnT>
                    <a:lnB w="12700">
                      <a:solidFill>
                        <a:schemeClr val="tx2">
                          <a:lumMod val="10000"/>
                          <a:lumOff val="90000"/>
                        </a:schemeClr>
                      </a:solidFill>
                    </a:lnB>
                    <a:solidFill>
                      <a:srgbClr val="74A5B1"/>
                    </a:solidFill>
                  </a:tcPr>
                </a:tc>
                <a:extLst>
                  <a:ext uri="{0D108BD9-81ED-4DB2-BD59-A6C34878D82A}">
                    <a16:rowId xmlns:a16="http://schemas.microsoft.com/office/drawing/2014/main" val="682417087"/>
                  </a:ext>
                </a:extLst>
              </a:tr>
              <a:tr h="1012657">
                <a:tc>
                  <a:txBody>
                    <a:bodyPr/>
                    <a:lstStyle/>
                    <a:p>
                      <a:r>
                        <a:rPr lang="en-US" sz="1400">
                          <a:solidFill>
                            <a:srgbClr val="FFFFFF"/>
                          </a:solidFill>
                        </a:rPr>
                        <a:t>Installation and delivery</a:t>
                      </a:r>
                    </a:p>
                  </a:txBody>
                  <a:tcPr anchor="ctr">
                    <a:lnL w="0">
                      <a:noFill/>
                    </a:lnL>
                    <a:lnR w="12700">
                      <a:solidFill>
                        <a:schemeClr val="tx2">
                          <a:lumMod val="10000"/>
                          <a:lumOff val="90000"/>
                        </a:schemeClr>
                      </a:solidFill>
                    </a:lnR>
                    <a:lnT w="12700">
                      <a:solidFill>
                        <a:schemeClr val="tx2">
                          <a:lumMod val="10000"/>
                          <a:lumOff val="90000"/>
                        </a:schemeClr>
                      </a:solidFill>
                    </a:lnT>
                    <a:lnB w="0">
                      <a:noFill/>
                    </a:lnB>
                    <a:solidFill>
                      <a:srgbClr val="426C76"/>
                    </a:solidFill>
                  </a:tcPr>
                </a:tc>
                <a:tc>
                  <a:txBody>
                    <a:bodyPr/>
                    <a:lstStyle/>
                    <a:p>
                      <a:pPr marL="285750" indent="-285750">
                        <a:buFont typeface="Arial"/>
                        <a:buChar char="•"/>
                      </a:pPr>
                      <a:r>
                        <a:rPr lang="en-US" sz="1400">
                          <a:solidFill>
                            <a:srgbClr val="FFFFFF"/>
                          </a:solidFill>
                        </a:rPr>
                        <a:t>Delivered and operational information system</a:t>
                      </a:r>
                    </a:p>
                    <a:p>
                      <a:pPr marL="285750" lvl="0" indent="-285750">
                        <a:buFont typeface="Arial"/>
                        <a:buChar char="•"/>
                      </a:pPr>
                      <a:r>
                        <a:rPr lang="en-US" sz="1400">
                          <a:solidFill>
                            <a:srgbClr val="FFFFFF"/>
                          </a:solidFill>
                        </a:rPr>
                        <a:t>User manual</a:t>
                      </a:r>
                    </a:p>
                    <a:p>
                      <a:pPr marL="285750" lvl="0" indent="-285750">
                        <a:buFont typeface="Arial"/>
                        <a:buChar char="•"/>
                      </a:pPr>
                      <a:r>
                        <a:rPr lang="en-US" sz="1400">
                          <a:solidFill>
                            <a:srgbClr val="FFFFFF"/>
                          </a:solidFill>
                        </a:rPr>
                        <a:t>Quality review</a:t>
                      </a:r>
                    </a:p>
                    <a:p>
                      <a:pPr marL="285750" lvl="0" indent="-285750">
                        <a:buFont typeface="Arial"/>
                        <a:buChar char="•"/>
                      </a:pPr>
                      <a:r>
                        <a:rPr lang="en-US" sz="1400">
                          <a:solidFill>
                            <a:srgbClr val="FFFFFF"/>
                          </a:solidFill>
                        </a:rPr>
                        <a:t>Updated logical and physical system models based on feedback and testing</a:t>
                      </a:r>
                    </a:p>
                  </a:txBody>
                  <a:tcPr anchor="ctr">
                    <a:lnL w="12700">
                      <a:solidFill>
                        <a:schemeClr val="tx2">
                          <a:lumMod val="10000"/>
                          <a:lumOff val="90000"/>
                        </a:schemeClr>
                      </a:solidFill>
                    </a:lnL>
                    <a:lnR w="12700">
                      <a:solidFill>
                        <a:schemeClr val="tx2">
                          <a:lumMod val="10000"/>
                          <a:lumOff val="90000"/>
                        </a:schemeClr>
                      </a:solidFill>
                    </a:lnR>
                    <a:lnT w="12700">
                      <a:solidFill>
                        <a:schemeClr val="tx2">
                          <a:lumMod val="10000"/>
                          <a:lumOff val="90000"/>
                        </a:schemeClr>
                      </a:solidFill>
                    </a:lnT>
                    <a:lnB w="0">
                      <a:noFill/>
                    </a:lnB>
                    <a:solidFill>
                      <a:srgbClr val="426C76"/>
                    </a:solidFill>
                  </a:tcPr>
                </a:tc>
                <a:tc>
                  <a:txBody>
                    <a:bodyPr/>
                    <a:lstStyle/>
                    <a:p>
                      <a:pPr algn="r"/>
                      <a:r>
                        <a:rPr lang="en-US" sz="1400">
                          <a:solidFill>
                            <a:srgbClr val="FFFFFF"/>
                          </a:solidFill>
                        </a:rPr>
                        <a:t>09/09/2024</a:t>
                      </a:r>
                    </a:p>
                  </a:txBody>
                  <a:tcPr anchor="ctr">
                    <a:lnL w="12700">
                      <a:solidFill>
                        <a:schemeClr val="tx2">
                          <a:lumMod val="10000"/>
                          <a:lumOff val="90000"/>
                        </a:schemeClr>
                      </a:solidFill>
                    </a:lnL>
                    <a:lnR w="0">
                      <a:noFill/>
                    </a:lnR>
                    <a:lnT w="12700">
                      <a:solidFill>
                        <a:schemeClr val="tx2">
                          <a:lumMod val="10000"/>
                          <a:lumOff val="90000"/>
                        </a:schemeClr>
                      </a:solidFill>
                    </a:lnT>
                    <a:lnB w="0">
                      <a:noFill/>
                    </a:lnB>
                    <a:solidFill>
                      <a:srgbClr val="426C76"/>
                    </a:solidFill>
                  </a:tcPr>
                </a:tc>
                <a:extLst>
                  <a:ext uri="{0D108BD9-81ED-4DB2-BD59-A6C34878D82A}">
                    <a16:rowId xmlns:a16="http://schemas.microsoft.com/office/drawing/2014/main" val="913690528"/>
                  </a:ext>
                </a:extLst>
              </a:tr>
            </a:tbl>
          </a:graphicData>
        </a:graphic>
      </p:graphicFrame>
    </p:spTree>
    <p:extLst>
      <p:ext uri="{BB962C8B-B14F-4D97-AF65-F5344CB8AC3E}">
        <p14:creationId xmlns:p14="http://schemas.microsoft.com/office/powerpoint/2010/main" val="3599474915"/>
      </p:ext>
    </p:extLst>
  </p:cSld>
  <p:clrMapOvr>
    <a:masterClrMapping/>
  </p:clrMapOvr>
  <p:transition spd="med">
    <p:pull/>
  </p:transition>
</p:sld>
</file>

<file path=ppt/theme/theme1.xml><?xml version="1.0" encoding="utf-8"?>
<a:theme xmlns:a="http://schemas.openxmlformats.org/drawingml/2006/main" name="PortalVTI">
  <a:themeElements>
    <a:clrScheme name="AnalogousFromRegularSeedLeftStep">
      <a:dk1>
        <a:srgbClr val="000000"/>
      </a:dk1>
      <a:lt1>
        <a:srgbClr val="FFFFFF"/>
      </a:lt1>
      <a:dk2>
        <a:srgbClr val="1B2C30"/>
      </a:dk2>
      <a:lt2>
        <a:srgbClr val="F2F3F0"/>
      </a:lt2>
      <a:accent1>
        <a:srgbClr val="8B40D0"/>
      </a:accent1>
      <a:accent2>
        <a:srgbClr val="5042C4"/>
      </a:accent2>
      <a:accent3>
        <a:srgbClr val="406CD0"/>
      </a:accent3>
      <a:accent4>
        <a:srgbClr val="2E96BE"/>
      </a:accent4>
      <a:accent5>
        <a:srgbClr val="3BC0AD"/>
      </a:accent5>
      <a:accent6>
        <a:srgbClr val="2EBE6E"/>
      </a:accent6>
      <a:hlink>
        <a:srgbClr val="649A33"/>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1129</Words>
  <Application>Microsoft Office PowerPoint</Application>
  <PresentationFormat>Widescreen</PresentationFormat>
  <Paragraphs>134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Trade Gothic Next Cond</vt:lpstr>
      <vt:lpstr>Trade Gothic Next Light</vt:lpstr>
      <vt:lpstr>Wingdings</vt:lpstr>
      <vt:lpstr>PortalVTI</vt:lpstr>
      <vt:lpstr>Proposal for a human resources management information system</vt:lpstr>
      <vt:lpstr>Table of contents</vt:lpstr>
      <vt:lpstr>1. Background</vt:lpstr>
      <vt:lpstr>PowerPoint Presentation</vt:lpstr>
      <vt:lpstr>3. constraints</vt:lpstr>
      <vt:lpstr>4. scope definition</vt:lpstr>
      <vt:lpstr>5. project goals</vt:lpstr>
      <vt:lpstr>6. Opportunities to improve</vt:lpstr>
      <vt:lpstr>7. Project schedule</vt:lpstr>
      <vt:lpstr>8. Budget</vt:lpstr>
      <vt:lpstr>8. Budget (con.)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 De Jager</cp:lastModifiedBy>
  <cp:revision>11</cp:revision>
  <dcterms:created xsi:type="dcterms:W3CDTF">2024-02-21T11:24:10Z</dcterms:created>
  <dcterms:modified xsi:type="dcterms:W3CDTF">2024-02-28T09:56:38Z</dcterms:modified>
</cp:coreProperties>
</file>